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Lst>
  <p:sldSz cx="32399288" cy="39600188"/>
  <p:notesSz cx="6669088" cy="9928225"/>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2"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40" autoAdjust="0"/>
    <p:restoredTop sz="95934"/>
  </p:normalViewPr>
  <p:slideViewPr>
    <p:cSldViewPr snapToGrid="0" snapToObjects="1">
      <p:cViewPr>
        <p:scale>
          <a:sx n="30" d="100"/>
          <a:sy n="30" d="100"/>
        </p:scale>
        <p:origin x="462" y="-258"/>
      </p:cViewPr>
      <p:guideLst>
        <p:guide orient="horz" pos="12472"/>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51" y="6480867"/>
            <a:ext cx="27539395" cy="1378673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4" y="20799270"/>
            <a:ext cx="24299467" cy="956087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5965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90956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108347"/>
            <a:ext cx="6986096" cy="335593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4" y="2108347"/>
            <a:ext cx="20553298" cy="33559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116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68655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9872561"/>
            <a:ext cx="27944386" cy="16472575"/>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6500971"/>
            <a:ext cx="27944386" cy="866253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3285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5"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3"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8010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08354"/>
            <a:ext cx="27944386" cy="7654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9707550"/>
            <a:ext cx="13706416"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4465070"/>
            <a:ext cx="13706416"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3" y="9707550"/>
            <a:ext cx="13773918"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3" y="14465070"/>
            <a:ext cx="13773918"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07928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52834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7719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20" y="5701705"/>
            <a:ext cx="16402139" cy="28141800"/>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4030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20" y="5701705"/>
            <a:ext cx="16402139" cy="28141800"/>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6349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2" y="2108354"/>
            <a:ext cx="27944386" cy="76542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2" y="10541718"/>
            <a:ext cx="27944386" cy="251259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6703519"/>
            <a:ext cx="7289840" cy="2108343"/>
          </a:xfrm>
          <a:prstGeom prst="rect">
            <a:avLst/>
          </a:prstGeom>
        </p:spPr>
        <p:txBody>
          <a:bodyPr vert="horz" lIns="91440" tIns="45720" rIns="91440" bIns="45720" rtlCol="0" anchor="ctr"/>
          <a:lstStyle>
            <a:lvl1pPr algn="l">
              <a:defRPr sz="4252">
                <a:solidFill>
                  <a:schemeClr val="tx1">
                    <a:tint val="75000"/>
                  </a:schemeClr>
                </a:solidFill>
              </a:defRPr>
            </a:lvl1pPr>
          </a:lstStyle>
          <a:p>
            <a:fld id="{CEF384D3-BD68-D045-BB96-14DF123A789F}" type="datetimeFigureOut">
              <a:rPr lang="en-US" smtClean="0"/>
              <a:t>5/27/2026</a:t>
            </a:fld>
            <a:endParaRPr lang="en-US"/>
          </a:p>
        </p:txBody>
      </p:sp>
      <p:sp>
        <p:nvSpPr>
          <p:cNvPr id="5" name="Footer Placeholder 4"/>
          <p:cNvSpPr>
            <a:spLocks noGrp="1"/>
          </p:cNvSpPr>
          <p:nvPr>
            <p:ph type="ftr" sz="quarter" idx="3"/>
          </p:nvPr>
        </p:nvSpPr>
        <p:spPr>
          <a:xfrm>
            <a:off x="10732265" y="36703519"/>
            <a:ext cx="10934760" cy="2108343"/>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881997" y="36703519"/>
            <a:ext cx="7289840" cy="2108343"/>
          </a:xfrm>
          <a:prstGeom prst="rect">
            <a:avLst/>
          </a:prstGeom>
        </p:spPr>
        <p:txBody>
          <a:bodyPr vert="horz" lIns="91440" tIns="45720" rIns="91440" bIns="45720" rtlCol="0" anchor="ctr"/>
          <a:lstStyle>
            <a:lvl1pPr algn="r">
              <a:defRPr sz="4252">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86715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1938992"/>
          </a:xfrm>
          <a:prstGeom prst="rect">
            <a:avLst/>
          </a:prstGeom>
          <a:noFill/>
        </p:spPr>
        <p:txBody>
          <a:bodyPr wrap="square" rtlCol="0">
            <a:spAutoFit/>
          </a:bodyPr>
          <a:lstStyle/>
          <a:p>
            <a:pPr algn="ctr">
              <a:spcAft>
                <a:spcPts val="800"/>
              </a:spcAft>
            </a:pPr>
            <a:r>
              <a:rPr lang="en-US" sz="6000" b="1" dirty="0" smtClean="0">
                <a:latin typeface="Arial" panose="020B0604020202020204" pitchFamily="34" charset="0"/>
                <a:ea typeface="Calibri" panose="020F0502020204030204" pitchFamily="34" charset="0"/>
                <a:cs typeface="Arial" panose="020B0604020202020204" pitchFamily="34" charset="0"/>
              </a:rPr>
              <a:t>STUDIU </a:t>
            </a:r>
            <a:r>
              <a:rPr lang="en-US" sz="6000" b="1" dirty="0">
                <a:latin typeface="Arial" panose="020B0604020202020204" pitchFamily="34" charset="0"/>
                <a:ea typeface="Calibri" panose="020F0502020204030204" pitchFamily="34" charset="0"/>
                <a:cs typeface="Arial" panose="020B0604020202020204" pitchFamily="34" charset="0"/>
              </a:rPr>
              <a:t>ASUPRA IHTIOFAUNEI BAZINULUI SUPERIOR AL RÂURILOR MONTANE DIN SITUL NATURA 2000 ROSAC 0128 NORDUL GORJULUI DE </a:t>
            </a:r>
            <a:r>
              <a:rPr lang="en-US" sz="6000" b="1" dirty="0" smtClean="0">
                <a:latin typeface="Arial" panose="020B0604020202020204" pitchFamily="34" charset="0"/>
                <a:ea typeface="Calibri" panose="020F0502020204030204" pitchFamily="34" charset="0"/>
                <a:cs typeface="Arial" panose="020B0604020202020204" pitchFamily="34" charset="0"/>
              </a:rPr>
              <a:t>EST</a:t>
            </a:r>
            <a:endParaRPr lang="en-US" sz="4800" dirty="0">
              <a:latin typeface="Arial" panose="020B0604020202020204" pitchFamily="34" charset="0"/>
              <a:ea typeface="Calibri" panose="020F0502020204030204" pitchFamily="34" charset="0"/>
              <a:cs typeface="Arial" panose="020B0604020202020204" pitchFamily="34" charset="0"/>
            </a:endParaRPr>
          </a:p>
        </p:txBody>
      </p:sp>
      <p:sp>
        <p:nvSpPr>
          <p:cNvPr id="19" name="TextBox 18"/>
          <p:cNvSpPr txBox="1"/>
          <p:nvPr/>
        </p:nvSpPr>
        <p:spPr>
          <a:xfrm>
            <a:off x="2824814" y="8813990"/>
            <a:ext cx="27843925" cy="646331"/>
          </a:xfrm>
          <a:prstGeom prst="rect">
            <a:avLst/>
          </a:prstGeom>
          <a:noFill/>
        </p:spPr>
        <p:txBody>
          <a:bodyPr wrap="square" rtlCol="0">
            <a:spAutoFit/>
          </a:bodyPr>
          <a:lstStyle/>
          <a:p>
            <a:pPr algn="r"/>
            <a:r>
              <a:rPr lang="en-US" sz="3600" b="1" dirty="0">
                <a:latin typeface="Arial" panose="020B0604020202020204" pitchFamily="34" charset="0"/>
                <a:cs typeface="Arial" panose="020B0604020202020204" pitchFamily="34" charset="0"/>
              </a:rPr>
              <a:t>Ion CRISTEA </a:t>
            </a:r>
            <a:r>
              <a:rPr lang="en-US" sz="3600" b="1" baseline="30000" dirty="0">
                <a:latin typeface="Arial" panose="020B0604020202020204" pitchFamily="34" charset="0"/>
                <a:cs typeface="Arial" panose="020B0604020202020204" pitchFamily="34" charset="0"/>
              </a:rPr>
              <a:t>1</a:t>
            </a:r>
            <a:r>
              <a:rPr lang="en-US" sz="3600" b="1" dirty="0">
                <a:latin typeface="Arial" panose="020B0604020202020204" pitchFamily="34" charset="0"/>
                <a:cs typeface="Arial" panose="020B0604020202020204" pitchFamily="34" charset="0"/>
              </a:rPr>
              <a:t>, George SÎRBU </a:t>
            </a:r>
            <a:r>
              <a:rPr lang="en-US" sz="3600" b="1" baseline="30000" dirty="0">
                <a:latin typeface="Arial" panose="020B0604020202020204" pitchFamily="34" charset="0"/>
                <a:cs typeface="Arial" panose="020B0604020202020204" pitchFamily="34" charset="0"/>
              </a:rPr>
              <a:t>2 *</a:t>
            </a:r>
            <a:endParaRPr lang="en-US" sz="3600" baseline="30000" dirty="0">
              <a:latin typeface="Arial" panose="020B0604020202020204" pitchFamily="34" charset="0"/>
              <a:cs typeface="Arial" panose="020B0604020202020204" pitchFamily="34" charset="0"/>
            </a:endParaRPr>
          </a:p>
        </p:txBody>
      </p:sp>
      <p:sp>
        <p:nvSpPr>
          <p:cNvPr id="20" name="TextBox 19"/>
          <p:cNvSpPr txBox="1"/>
          <p:nvPr/>
        </p:nvSpPr>
        <p:spPr>
          <a:xfrm>
            <a:off x="1891897" y="10396948"/>
            <a:ext cx="28776842" cy="2677656"/>
          </a:xfrm>
          <a:prstGeom prst="rect">
            <a:avLst/>
          </a:prstGeom>
          <a:noFill/>
        </p:spPr>
        <p:txBody>
          <a:bodyPr wrap="square" rtlCol="0">
            <a:spAutoFit/>
          </a:bodyPr>
          <a:lstStyle/>
          <a:p>
            <a:r>
              <a:rPr lang="ro-RO" sz="4000" b="1" dirty="0" smtClean="0">
                <a:latin typeface="Arial" charset="0"/>
                <a:ea typeface="Arial" charset="0"/>
                <a:cs typeface="Arial" charset="0"/>
              </a:rPr>
              <a:t>INTRODUCERE</a:t>
            </a:r>
          </a:p>
          <a:p>
            <a:pPr algn="just"/>
            <a:r>
              <a:rPr lang="en-US" sz="3200" dirty="0" err="1" smtClean="0">
                <a:latin typeface="Arial" panose="020B0604020202020204" pitchFamily="34" charset="0"/>
                <a:cs typeface="Arial" panose="020B0604020202020204" pitchFamily="34" charset="0"/>
              </a:rPr>
              <a:t>Studiul</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ihtiofaunistic</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realizat</a:t>
            </a:r>
            <a:r>
              <a:rPr lang="en-US" sz="3200" dirty="0" smtClean="0">
                <a:latin typeface="Arial" panose="020B0604020202020204" pitchFamily="34" charset="0"/>
                <a:cs typeface="Arial" panose="020B0604020202020204" pitchFamily="34" charset="0"/>
              </a:rPr>
              <a:t> </a:t>
            </a:r>
            <a:r>
              <a:rPr lang="ro-RO" sz="3200" dirty="0" smtClean="0">
                <a:latin typeface="Arial" panose="020B0604020202020204" pitchFamily="34" charset="0"/>
                <a:cs typeface="Arial" panose="020B0604020202020204" pitchFamily="34" charset="0"/>
              </a:rPr>
              <a:t>î</a:t>
            </a:r>
            <a:r>
              <a:rPr lang="en-US" sz="3200" dirty="0" smtClean="0">
                <a:latin typeface="Arial" panose="020B0604020202020204" pitchFamily="34" charset="0"/>
                <a:cs typeface="Arial" panose="020B0604020202020204" pitchFamily="34" charset="0"/>
              </a:rPr>
              <a:t>n </a:t>
            </a:r>
            <a:r>
              <a:rPr lang="en-US" sz="3200" dirty="0" err="1" smtClean="0">
                <a:latin typeface="Arial" panose="020B0604020202020204" pitchFamily="34" charset="0"/>
                <a:cs typeface="Arial" panose="020B0604020202020204" pitchFamily="34" charset="0"/>
              </a:rPr>
              <a:t>cuprinsul</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sitului</a:t>
            </a:r>
            <a:r>
              <a:rPr lang="en-US" sz="3200" dirty="0" smtClean="0">
                <a:latin typeface="Arial" panose="020B0604020202020204" pitchFamily="34" charset="0"/>
                <a:cs typeface="Arial" panose="020B0604020202020204" pitchFamily="34" charset="0"/>
              </a:rPr>
              <a:t> Natura 2000  </a:t>
            </a:r>
            <a:r>
              <a:rPr lang="en-US" sz="3200" dirty="0">
                <a:latin typeface="Arial" panose="020B0604020202020204" pitchFamily="34" charset="0"/>
                <a:cs typeface="Arial" panose="020B0604020202020204" pitchFamily="34" charset="0"/>
              </a:rPr>
              <a:t>ROSAC 0128 </a:t>
            </a:r>
            <a:r>
              <a:rPr lang="en-US" sz="3200" dirty="0" err="1">
                <a:latin typeface="Arial" panose="020B0604020202020204" pitchFamily="34" charset="0"/>
                <a:cs typeface="Arial" panose="020B0604020202020204" pitchFamily="34" charset="0"/>
              </a:rPr>
              <a:t>Nordul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Gorjului</a:t>
            </a:r>
            <a:r>
              <a:rPr lang="en-US" sz="3200" dirty="0">
                <a:latin typeface="Arial" panose="020B0604020202020204" pitchFamily="34" charset="0"/>
                <a:cs typeface="Arial" panose="020B0604020202020204" pitchFamily="34" charset="0"/>
              </a:rPr>
              <a:t> de </a:t>
            </a:r>
            <a:r>
              <a:rPr lang="en-US" sz="3200" dirty="0" smtClean="0">
                <a:latin typeface="Arial" panose="020B0604020202020204" pitchFamily="34" charset="0"/>
                <a:cs typeface="Arial" panose="020B0604020202020204" pitchFamily="34" charset="0"/>
              </a:rPr>
              <a:t>Est a </a:t>
            </a:r>
            <a:r>
              <a:rPr lang="en-US" sz="3200" dirty="0" err="1">
                <a:latin typeface="Arial" panose="020B0604020202020204" pitchFamily="34" charset="0"/>
                <a:cs typeface="Arial" panose="020B0604020202020204" pitchFamily="34" charset="0"/>
              </a:rPr>
              <a:t>avut</a:t>
            </a:r>
            <a:r>
              <a:rPr lang="en-US" sz="3200" dirty="0">
                <a:latin typeface="Arial" panose="020B0604020202020204" pitchFamily="34" charset="0"/>
                <a:cs typeface="Arial" panose="020B0604020202020204" pitchFamily="34" charset="0"/>
              </a:rPr>
              <a:t> ca </a:t>
            </a:r>
            <a:r>
              <a:rPr lang="en-US" sz="3200" dirty="0" err="1" smtClean="0">
                <a:latin typeface="Arial" panose="020B0604020202020204" pitchFamily="34" charset="0"/>
                <a:cs typeface="Arial" panose="020B0604020202020204" pitchFamily="34" charset="0"/>
              </a:rPr>
              <a:t>scop</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identificarea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prezenței</a:t>
            </a:r>
            <a:r>
              <a:rPr lang="en-US" sz="3200" dirty="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stabilirea</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distribuției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evaluarea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stării</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conservare</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populațiilor</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pești</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interes</a:t>
            </a:r>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co</a:t>
            </a:r>
            <a:r>
              <a:rPr lang="ro-RO" sz="3200" dirty="0" smtClean="0">
                <a:latin typeface="Arial" panose="020B0604020202020204" pitchFamily="34" charset="0"/>
                <a:cs typeface="Arial" panose="020B0604020202020204" pitchFamily="34" charset="0"/>
              </a:rPr>
              <a:t>munitar</a:t>
            </a:r>
            <a:r>
              <a:rPr lang="en-US" sz="3200" dirty="0" smtClean="0">
                <a:latin typeface="Arial" panose="020B0604020202020204" pitchFamily="34" charset="0"/>
                <a:cs typeface="Arial" panose="020B0604020202020204" pitchFamily="34" charset="0"/>
              </a:rPr>
              <a:t> din </a:t>
            </a:r>
            <a:r>
              <a:rPr lang="en-US" sz="3200" dirty="0" err="1">
                <a:latin typeface="Arial" panose="020B0604020202020204" pitchFamily="34" charset="0"/>
                <a:ea typeface="Calibri" panose="020F0502020204030204" pitchFamily="34" charset="0"/>
                <a:cs typeface="Arial" panose="020B0604020202020204" pitchFamily="34" charset="0"/>
              </a:rPr>
              <a:t>bazinul</a:t>
            </a:r>
            <a:r>
              <a:rPr lang="en-US" sz="3200" dirty="0">
                <a:latin typeface="Arial" panose="020B0604020202020204" pitchFamily="34" charset="0"/>
                <a:ea typeface="Calibri" panose="020F0502020204030204" pitchFamily="34" charset="0"/>
                <a:cs typeface="Arial" panose="020B0604020202020204" pitchFamily="34" charset="0"/>
              </a:rPr>
              <a:t> superior al </a:t>
            </a:r>
            <a:r>
              <a:rPr lang="en-US" sz="3200" dirty="0" err="1">
                <a:latin typeface="Arial" panose="020B0604020202020204" pitchFamily="34" charset="0"/>
                <a:ea typeface="Calibri" panose="020F0502020204030204" pitchFamily="34" charset="0"/>
                <a:cs typeface="Arial" panose="020B0604020202020204" pitchFamily="34" charset="0"/>
              </a:rPr>
              <a:t>râului</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smtClean="0">
                <a:latin typeface="Arial" panose="020B0604020202020204" pitchFamily="34" charset="0"/>
                <a:ea typeface="Calibri" panose="020F0502020204030204" pitchFamily="34" charset="0"/>
                <a:cs typeface="Arial" panose="020B0604020202020204" pitchFamily="34" charset="0"/>
              </a:rPr>
              <a:t>Olteț</a:t>
            </a:r>
            <a:r>
              <a:rPr lang="en-US" sz="3200" dirty="0" smtClean="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și</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smtClean="0">
                <a:latin typeface="Arial" panose="020B0604020202020204" pitchFamily="34" charset="0"/>
                <a:ea typeface="Calibri" panose="020F0502020204030204" pitchFamily="34" charset="0"/>
                <a:cs typeface="Arial" panose="020B0604020202020204" pitchFamily="34" charset="0"/>
              </a:rPr>
              <a:t>din </a:t>
            </a:r>
            <a:r>
              <a:rPr lang="en-US" sz="3200" dirty="0" err="1">
                <a:latin typeface="Arial" panose="020B0604020202020204" pitchFamily="34" charset="0"/>
                <a:ea typeface="Calibri" panose="020F0502020204030204" pitchFamily="34" charset="0"/>
                <a:cs typeface="Arial" panose="020B0604020202020204" pitchFamily="34" charset="0"/>
              </a:rPr>
              <a:t>segmentele</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superioare</a:t>
            </a:r>
            <a:r>
              <a:rPr lang="en-US" sz="3200" dirty="0">
                <a:latin typeface="Arial" panose="020B0604020202020204" pitchFamily="34" charset="0"/>
                <a:ea typeface="Calibri" panose="020F0502020204030204" pitchFamily="34" charset="0"/>
                <a:cs typeface="Arial" panose="020B0604020202020204" pitchFamily="34" charset="0"/>
              </a:rPr>
              <a:t> ale </a:t>
            </a:r>
            <a:r>
              <a:rPr lang="en-US" sz="3200" dirty="0" err="1">
                <a:latin typeface="Arial" panose="020B0604020202020204" pitchFamily="34" charset="0"/>
                <a:ea typeface="Calibri" panose="020F0502020204030204" pitchFamily="34" charset="0"/>
                <a:cs typeface="Arial" panose="020B0604020202020204" pitchFamily="34" charset="0"/>
              </a:rPr>
              <a:t>principalilor</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afluenți</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ai</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râului</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smtClean="0">
                <a:latin typeface="Arial" panose="020B0604020202020204" pitchFamily="34" charset="0"/>
                <a:ea typeface="Calibri" panose="020F0502020204030204" pitchFamily="34" charset="0"/>
                <a:cs typeface="Arial" panose="020B0604020202020204" pitchFamily="34" charset="0"/>
              </a:rPr>
              <a:t>Gilort</a:t>
            </a:r>
            <a:r>
              <a:rPr lang="en-US" sz="3200" dirty="0" smtClean="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respectiv</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pârâurile</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Galben</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Pociovaliște</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Aniniș</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Radoș</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și</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Blahnița</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afluenți</a:t>
            </a:r>
            <a:r>
              <a:rPr lang="en-US" sz="3200" dirty="0">
                <a:latin typeface="Arial" panose="020B0604020202020204" pitchFamily="34" charset="0"/>
                <a:ea typeface="Calibri" panose="020F0502020204030204" pitchFamily="34" charset="0"/>
                <a:cs typeface="Arial" panose="020B0604020202020204" pitchFamily="34" charset="0"/>
              </a:rPr>
              <a:t> cu </a:t>
            </a:r>
            <a:r>
              <a:rPr lang="en-US" sz="3200" dirty="0" err="1">
                <a:latin typeface="Arial" panose="020B0604020202020204" pitchFamily="34" charset="0"/>
                <a:ea typeface="Calibri" panose="020F0502020204030204" pitchFamily="34" charset="0"/>
                <a:cs typeface="Arial" panose="020B0604020202020204" pitchFamily="34" charset="0"/>
              </a:rPr>
              <a:t>scurgere</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permanentă</a:t>
            </a:r>
            <a:r>
              <a:rPr lang="en-US" sz="3200" dirty="0">
                <a:latin typeface="Arial" panose="020B0604020202020204" pitchFamily="34" charset="0"/>
                <a:ea typeface="Calibri" panose="020F0502020204030204" pitchFamily="34" charset="0"/>
                <a:cs typeface="Arial" panose="020B0604020202020204" pitchFamily="34" charset="0"/>
              </a:rPr>
              <a:t> a </a:t>
            </a:r>
            <a:r>
              <a:rPr lang="en-US" sz="3200" dirty="0" err="1">
                <a:latin typeface="Arial" panose="020B0604020202020204" pitchFamily="34" charset="0"/>
                <a:ea typeface="Calibri" panose="020F0502020204030204" pitchFamily="34" charset="0"/>
                <a:cs typeface="Arial" panose="020B0604020202020204" pitchFamily="34" charset="0"/>
              </a:rPr>
              <a:t>apei</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dar</a:t>
            </a:r>
            <a:r>
              <a:rPr lang="en-US" sz="3200" dirty="0">
                <a:latin typeface="Arial" panose="020B0604020202020204" pitchFamily="34" charset="0"/>
                <a:ea typeface="Calibri" panose="020F0502020204030204" pitchFamily="34" charset="0"/>
                <a:cs typeface="Arial" panose="020B0604020202020204" pitchFamily="34" charset="0"/>
              </a:rPr>
              <a:t> cu </a:t>
            </a:r>
            <a:r>
              <a:rPr lang="en-US" sz="3200" dirty="0" err="1">
                <a:latin typeface="Arial" panose="020B0604020202020204" pitchFamily="34" charset="0"/>
                <a:ea typeface="Calibri" panose="020F0502020204030204" pitchFamily="34" charset="0"/>
                <a:cs typeface="Arial" panose="020B0604020202020204" pitchFamily="34" charset="0"/>
              </a:rPr>
              <a:t>puternice</a:t>
            </a:r>
            <a:r>
              <a:rPr lang="en-US" sz="3200" dirty="0">
                <a:latin typeface="Arial" panose="020B0604020202020204" pitchFamily="34" charset="0"/>
                <a:ea typeface="Calibri" panose="020F0502020204030204" pitchFamily="34" charset="0"/>
                <a:cs typeface="Arial" panose="020B0604020202020204" pitchFamily="34" charset="0"/>
              </a:rPr>
              <a:t> </a:t>
            </a:r>
            <a:r>
              <a:rPr lang="en-US" sz="3200" dirty="0" err="1">
                <a:latin typeface="Arial" panose="020B0604020202020204" pitchFamily="34" charset="0"/>
                <a:ea typeface="Calibri" panose="020F0502020204030204" pitchFamily="34" charset="0"/>
                <a:cs typeface="Arial" panose="020B0604020202020204" pitchFamily="34" charset="0"/>
              </a:rPr>
              <a:t>fluctuații</a:t>
            </a:r>
            <a:r>
              <a:rPr lang="en-US" sz="3200" dirty="0">
                <a:latin typeface="Arial" panose="020B0604020202020204" pitchFamily="34" charset="0"/>
                <a:ea typeface="Calibri" panose="020F0502020204030204" pitchFamily="34" charset="0"/>
                <a:cs typeface="Arial" panose="020B0604020202020204" pitchFamily="34" charset="0"/>
              </a:rPr>
              <a:t> ale </a:t>
            </a:r>
            <a:r>
              <a:rPr lang="en-US" sz="3200" dirty="0" err="1">
                <a:latin typeface="Arial" panose="020B0604020202020204" pitchFamily="34" charset="0"/>
                <a:ea typeface="Calibri" panose="020F0502020204030204" pitchFamily="34" charset="0"/>
                <a:cs typeface="Arial" panose="020B0604020202020204" pitchFamily="34" charset="0"/>
              </a:rPr>
              <a:t>debitelor</a:t>
            </a:r>
            <a:r>
              <a:rPr lang="en-US" sz="3200" dirty="0">
                <a:latin typeface="Arial" panose="020B0604020202020204" pitchFamily="34" charset="0"/>
                <a:ea typeface="Calibri" panose="020F0502020204030204" pitchFamily="34" charset="0"/>
                <a:cs typeface="Arial" panose="020B0604020202020204" pitchFamily="34" charset="0"/>
              </a:rPr>
              <a:t>. </a:t>
            </a:r>
            <a:endParaRPr lang="ro-RO" sz="4000" b="1" dirty="0" smtClean="0">
              <a:latin typeface="Arial" charset="0"/>
              <a:ea typeface="Arial" charset="0"/>
              <a:cs typeface="Arial" charset="0"/>
            </a:endParaRPr>
          </a:p>
        </p:txBody>
      </p:sp>
      <mc:AlternateContent xmlns:mc="http://schemas.openxmlformats.org/markup-compatibility/2006" xmlns:a14="http://schemas.microsoft.com/office/drawing/2010/main">
        <mc:Choice Requires="a14">
          <p:sp>
            <p:nvSpPr>
              <p:cNvPr id="21" name="TextBox 20"/>
              <p:cNvSpPr txBox="1"/>
              <p:nvPr/>
            </p:nvSpPr>
            <p:spPr>
              <a:xfrm>
                <a:off x="1752646" y="14062697"/>
                <a:ext cx="28896884" cy="5182957"/>
              </a:xfrm>
              <a:prstGeom prst="rect">
                <a:avLst/>
              </a:prstGeom>
              <a:noFill/>
            </p:spPr>
            <p:txBody>
              <a:bodyPr wrap="square" rtlCol="0">
                <a:spAutoFit/>
              </a:bodyPr>
              <a:lstStyle/>
              <a:p>
                <a:r>
                  <a:rPr lang="ro-RO" sz="4000" b="1" dirty="0" smtClean="0">
                    <a:latin typeface="Arial" charset="0"/>
                    <a:ea typeface="Arial" charset="0"/>
                    <a:cs typeface="Arial" charset="0"/>
                  </a:rPr>
                  <a:t>MATERIAL ŞI METODE</a:t>
                </a:r>
              </a:p>
              <a:p>
                <a:pPr algn="just"/>
                <a:r>
                  <a:rPr lang="en-US" sz="3200" dirty="0" err="1" smtClean="0">
                    <a:latin typeface="Arial" panose="020B0604020202020204" pitchFamily="34" charset="0"/>
                    <a:cs typeface="Arial" panose="020B0604020202020204" pitchFamily="34" charset="0"/>
                  </a:rPr>
                  <a:t>Pentru</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inventarierea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monitorizarea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ihtiofaunei</a:t>
                </a:r>
                <a:r>
                  <a:rPr lang="en-US" sz="3200" dirty="0">
                    <a:latin typeface="Arial" panose="020B0604020202020204" pitchFamily="34" charset="0"/>
                    <a:cs typeface="Arial" panose="020B0604020202020204" pitchFamily="34" charset="0"/>
                  </a:rPr>
                  <a:t> s-au </a:t>
                </a:r>
                <a:r>
                  <a:rPr lang="en-US" sz="3200" dirty="0" err="1">
                    <a:latin typeface="Arial" panose="020B0604020202020204" pitchFamily="34" charset="0"/>
                    <a:cs typeface="Arial" panose="020B0604020202020204" pitchFamily="34" charset="0"/>
                  </a:rPr>
                  <a:t>realizat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stații</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eșantionaj</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râurile</a:t>
                </a:r>
                <a:r>
                  <a:rPr lang="en-US" sz="3200" dirty="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Olteț</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Galben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Gilort</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Pociovaliștea</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Aniniș</a:t>
                </a:r>
                <a:r>
                  <a:rPr lang="en-US" sz="3200" dirty="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Radoș</a:t>
                </a:r>
                <a:r>
                  <a:rPr lang="en-US" sz="3200" dirty="0" smtClean="0">
                    <a:latin typeface="Arial" panose="020B0604020202020204" pitchFamily="34" charset="0"/>
                    <a:cs typeface="Arial" panose="020B0604020202020204" pitchFamily="34" charset="0"/>
                  </a:rPr>
                  <a:t>/</a:t>
                </a:r>
                <a:r>
                  <a:rPr lang="en-US" sz="3200" dirty="0" err="1" smtClean="0">
                    <a:latin typeface="Arial" panose="020B0604020202020204" pitchFamily="34" charset="0"/>
                    <a:cs typeface="Arial" panose="020B0604020202020204" pitchFamily="34" charset="0"/>
                  </a:rPr>
                  <a:t>Cărpiniș</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Blahnița</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a:t>
                </a:r>
                <a:r>
                  <a:rPr lang="en-US" sz="3200" dirty="0" err="1" smtClean="0">
                    <a:latin typeface="Arial" panose="020B0604020202020204" pitchFamily="34" charset="0"/>
                    <a:cs typeface="Arial" panose="020B0604020202020204" pitchFamily="34" charset="0"/>
                  </a:rPr>
                  <a:t>entru</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cele</a:t>
                </a:r>
                <a:r>
                  <a:rPr lang="en-US" sz="3200" dirty="0">
                    <a:latin typeface="Arial" panose="020B0604020202020204" pitchFamily="34" charset="0"/>
                    <a:cs typeface="Arial" panose="020B0604020202020204" pitchFamily="34" charset="0"/>
                  </a:rPr>
                  <a:t> 7 </a:t>
                </a:r>
                <a:r>
                  <a:rPr lang="en-US" sz="3200" dirty="0" err="1">
                    <a:latin typeface="Arial" panose="020B0604020202020204" pitchFamily="34" charset="0"/>
                    <a:cs typeface="Arial" panose="020B0604020202020204" pitchFamily="34" charset="0"/>
                  </a:rPr>
                  <a:t>cursuri</a:t>
                </a:r>
                <a:r>
                  <a:rPr lang="en-US" sz="3200" dirty="0">
                    <a:latin typeface="Arial" panose="020B0604020202020204" pitchFamily="34" charset="0"/>
                    <a:cs typeface="Arial" panose="020B0604020202020204" pitchFamily="34" charset="0"/>
                  </a:rPr>
                  <a:t> de </a:t>
                </a:r>
                <a:r>
                  <a:rPr lang="en-US" sz="3200" dirty="0" err="1" smtClean="0">
                    <a:latin typeface="Arial" panose="020B0604020202020204" pitchFamily="34" charset="0"/>
                    <a:cs typeface="Arial" panose="020B0604020202020204" pitchFamily="34" charset="0"/>
                  </a:rPr>
                  <a:t>apă</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au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realizate</a:t>
                </a:r>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51 de </a:t>
                </a:r>
                <a:r>
                  <a:rPr lang="en-US" sz="3200" dirty="0" err="1">
                    <a:latin typeface="Arial" panose="020B0604020202020204" pitchFamily="34" charset="0"/>
                    <a:cs typeface="Arial" panose="020B0604020202020204" pitchFamily="34" charset="0"/>
                  </a:rPr>
                  <a:t>stații</a:t>
                </a:r>
                <a:r>
                  <a:rPr lang="en-US" sz="3200" dirty="0">
                    <a:latin typeface="Arial" panose="020B0604020202020204" pitchFamily="34" charset="0"/>
                    <a:cs typeface="Arial" panose="020B0604020202020204" pitchFamily="34" charset="0"/>
                  </a:rPr>
                  <a:t> de </a:t>
                </a:r>
                <a:r>
                  <a:rPr lang="en-US" sz="3200" dirty="0" err="1" smtClean="0">
                    <a:latin typeface="Arial" panose="020B0604020202020204" pitchFamily="34" charset="0"/>
                    <a:cs typeface="Arial" panose="020B0604020202020204" pitchFamily="34" charset="0"/>
                  </a:rPr>
                  <a:t>eșantionaj</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amplasate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segmentele</a:t>
                </a:r>
                <a:r>
                  <a:rPr lang="en-US" sz="3200" dirty="0">
                    <a:latin typeface="Arial" panose="020B0604020202020204" pitchFamily="34" charset="0"/>
                    <a:cs typeface="Arial" panose="020B0604020202020204" pitchFamily="34" charset="0"/>
                  </a:rPr>
                  <a:t> montane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premontane ale </a:t>
                </a:r>
                <a:r>
                  <a:rPr lang="en-US" sz="3200" dirty="0" err="1">
                    <a:latin typeface="Arial" panose="020B0604020202020204" pitchFamily="34" charset="0"/>
                    <a:cs typeface="Arial" panose="020B0604020202020204" pitchFamily="34" charset="0"/>
                  </a:rPr>
                  <a:t>râurilor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Pentru</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caracterizarea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comunităților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macronevertebratelor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bentonice</a:t>
                </a:r>
                <a:r>
                  <a:rPr lang="en-US" sz="3200" dirty="0">
                    <a:latin typeface="Arial" panose="020B0604020202020204" pitchFamily="34" charset="0"/>
                    <a:cs typeface="Arial" panose="020B0604020202020204" pitchFamily="34" charset="0"/>
                  </a:rPr>
                  <a:t> au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amplasate</a:t>
                </a:r>
                <a:r>
                  <a:rPr lang="en-US" sz="3200" dirty="0">
                    <a:latin typeface="Arial" panose="020B0604020202020204" pitchFamily="34" charset="0"/>
                    <a:cs typeface="Arial" panose="020B0604020202020204" pitchFamily="34" charset="0"/>
                  </a:rPr>
                  <a:t> 12 </a:t>
                </a:r>
                <a:r>
                  <a:rPr lang="en-US" sz="3200" dirty="0" err="1">
                    <a:latin typeface="Arial" panose="020B0604020202020204" pitchFamily="34" charset="0"/>
                    <a:cs typeface="Arial" panose="020B0604020202020204" pitchFamily="34" charset="0"/>
                  </a:rPr>
                  <a:t>stații</a:t>
                </a:r>
                <a:r>
                  <a:rPr lang="en-US" sz="3200" dirty="0">
                    <a:latin typeface="Arial" panose="020B0604020202020204" pitchFamily="34" charset="0"/>
                    <a:cs typeface="Arial" panose="020B0604020202020204" pitchFamily="34" charset="0"/>
                  </a:rPr>
                  <a:t> de </a:t>
                </a:r>
                <a:r>
                  <a:rPr lang="en-US" sz="3200" dirty="0" err="1" smtClean="0">
                    <a:latin typeface="Arial" panose="020B0604020202020204" pitchFamily="34" charset="0"/>
                    <a:cs typeface="Arial" panose="020B0604020202020204" pitchFamily="34" charset="0"/>
                  </a:rPr>
                  <a:t>eșantionaj</a:t>
                </a:r>
                <a:r>
                  <a:rPr lang="en-US" sz="3200" dirty="0">
                    <a:latin typeface="Arial" panose="020B0604020202020204" pitchFamily="34" charset="0"/>
                    <a:cs typeface="Arial" panose="020B0604020202020204" pitchFamily="34" charset="0"/>
                  </a:rPr>
                  <a:t>,</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localizate</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suprafața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ploturilor</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monitorizare</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peștilor</a:t>
                </a:r>
                <a:r>
                  <a:rPr lang="en-US"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Capturarea</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inventarierea</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și</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monitorizarea</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speciilor</a:t>
                </a:r>
                <a:r>
                  <a:rPr lang="fr-FR" sz="3200" dirty="0">
                    <a:latin typeface="Arial" panose="020B0604020202020204" pitchFamily="34" charset="0"/>
                    <a:cs typeface="Arial" panose="020B0604020202020204" pitchFamily="34" charset="0"/>
                  </a:rPr>
                  <a:t> de </a:t>
                </a:r>
                <a:r>
                  <a:rPr lang="fr-FR" sz="3200" dirty="0" err="1">
                    <a:latin typeface="Arial" panose="020B0604020202020204" pitchFamily="34" charset="0"/>
                    <a:cs typeface="Arial" panose="020B0604020202020204" pitchFamily="34" charset="0"/>
                  </a:rPr>
                  <a:t>pești</a:t>
                </a:r>
                <a:r>
                  <a:rPr lang="fr-FR" sz="3200" dirty="0">
                    <a:latin typeface="Arial" panose="020B0604020202020204" pitchFamily="34" charset="0"/>
                    <a:cs typeface="Arial" panose="020B0604020202020204" pitchFamily="34" charset="0"/>
                  </a:rPr>
                  <a:t> s-a </a:t>
                </a:r>
                <a:r>
                  <a:rPr lang="fr-FR" sz="3200" dirty="0" err="1">
                    <a:latin typeface="Arial" panose="020B0604020202020204" pitchFamily="34" charset="0"/>
                    <a:cs typeface="Arial" panose="020B0604020202020204" pitchFamily="34" charset="0"/>
                  </a:rPr>
                  <a:t>realizat</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prin</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electronarcoză</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pe</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suprafete</a:t>
                </a:r>
                <a:r>
                  <a:rPr lang="fr-FR" sz="3200" dirty="0" smtClean="0">
                    <a:latin typeface="Arial" panose="020B0604020202020204" pitchFamily="34" charset="0"/>
                    <a:cs typeface="Arial" panose="020B0604020202020204" pitchFamily="34" charset="0"/>
                  </a:rPr>
                  <a:t> de </a:t>
                </a:r>
                <a:r>
                  <a:rPr lang="fr-FR" sz="3200" dirty="0">
                    <a:latin typeface="Arial" panose="020B0604020202020204" pitchFamily="34" charset="0"/>
                    <a:cs typeface="Arial" panose="020B0604020202020204" pitchFamily="34" charset="0"/>
                  </a:rPr>
                  <a:t>100 </a:t>
                </a:r>
                <a:r>
                  <a:rPr lang="fr-FR" sz="3200" dirty="0" smtClean="0">
                    <a:latin typeface="Arial" panose="020B0604020202020204" pitchFamily="34" charset="0"/>
                    <a:cs typeface="Arial" panose="020B0604020202020204" pitchFamily="34" charset="0"/>
                  </a:rPr>
                  <a:t>m</a:t>
                </a:r>
                <a:r>
                  <a:rPr lang="fr-FR" sz="3200" baseline="30000" dirty="0" smtClean="0">
                    <a:latin typeface="Arial" panose="020B0604020202020204" pitchFamily="34" charset="0"/>
                    <a:cs typeface="Arial" panose="020B0604020202020204" pitchFamily="34" charset="0"/>
                  </a:rPr>
                  <a:t>2 </a:t>
                </a:r>
                <a:r>
                  <a:rPr lang="fr-FR" sz="3200" dirty="0" err="1" smtClean="0">
                    <a:latin typeface="Arial" panose="020B0604020202020204" pitchFamily="34" charset="0"/>
                    <a:cs typeface="Arial" panose="020B0604020202020204" pitchFamily="34" charset="0"/>
                  </a:rPr>
                  <a:t>din</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albia</a:t>
                </a:r>
                <a:r>
                  <a:rPr lang="fr-FR" sz="3200" dirty="0" smtClean="0">
                    <a:latin typeface="Arial" panose="020B0604020202020204" pitchFamily="34" charset="0"/>
                    <a:cs typeface="Arial" panose="020B0604020202020204" pitchFamily="34" charset="0"/>
                  </a:rPr>
                  <a:t> r</a:t>
                </a:r>
                <a:r>
                  <a:rPr lang="ro-RO" sz="3200" dirty="0" smtClean="0">
                    <a:latin typeface="Arial" panose="020B0604020202020204" pitchFamily="34" charset="0"/>
                    <a:cs typeface="Arial" panose="020B0604020202020204" pitchFamily="34" charset="0"/>
                  </a:rPr>
                  <a:t>â</a:t>
                </a:r>
                <a:r>
                  <a:rPr lang="fr-FR" sz="3200" dirty="0" err="1" smtClean="0">
                    <a:latin typeface="Arial" panose="020B0604020202020204" pitchFamily="34" charset="0"/>
                    <a:cs typeface="Arial" panose="020B0604020202020204" pitchFamily="34" charset="0"/>
                  </a:rPr>
                  <a:t>urilor</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conform</a:t>
                </a:r>
                <a:r>
                  <a:rPr lang="fr-FR" sz="3200" dirty="0" smtClean="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standardului</a:t>
                </a:r>
                <a:r>
                  <a:rPr lang="fr-FR" sz="3200" dirty="0">
                    <a:latin typeface="Arial" panose="020B0604020202020204" pitchFamily="34" charset="0"/>
                    <a:cs typeface="Arial" panose="020B0604020202020204" pitchFamily="34" charset="0"/>
                  </a:rPr>
                  <a:t> SR EN 14 011 / 2003, « </a:t>
                </a:r>
                <a:r>
                  <a:rPr lang="fr-FR" sz="3200" dirty="0" err="1">
                    <a:latin typeface="Arial" panose="020B0604020202020204" pitchFamily="34" charset="0"/>
                    <a:cs typeface="Arial" panose="020B0604020202020204" pitchFamily="34" charset="0"/>
                  </a:rPr>
                  <a:t>Calitatea</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apei</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Prelevarea</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peștilor</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cu</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ajutorul</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electricității</a:t>
                </a:r>
                <a:r>
                  <a:rPr lang="fr-FR" sz="3200" dirty="0">
                    <a:latin typeface="Arial" panose="020B0604020202020204" pitchFamily="34" charset="0"/>
                    <a:cs typeface="Arial" panose="020B0604020202020204" pitchFamily="34" charset="0"/>
                  </a:rPr>
                  <a:t> </a:t>
                </a:r>
                <a:r>
                  <a:rPr lang="fr-FR" sz="3200" dirty="0" smtClean="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Determinarea</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calității</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apei</a:t>
                </a:r>
                <a:r>
                  <a:rPr lang="fr-FR" sz="3200" dirty="0">
                    <a:latin typeface="Arial" panose="020B0604020202020204" pitchFamily="34" charset="0"/>
                    <a:cs typeface="Arial" panose="020B0604020202020204" pitchFamily="34" charset="0"/>
                  </a:rPr>
                  <a:t> s-a </a:t>
                </a:r>
                <a:r>
                  <a:rPr lang="fr-FR" sz="3200" dirty="0" err="1">
                    <a:latin typeface="Arial" panose="020B0604020202020204" pitchFamily="34" charset="0"/>
                    <a:cs typeface="Arial" panose="020B0604020202020204" pitchFamily="34" charset="0"/>
                  </a:rPr>
                  <a:t>realizat</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cu</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fotocolorimetrul</a:t>
                </a:r>
                <a:r>
                  <a:rPr lang="fr-FR" sz="3200" dirty="0">
                    <a:latin typeface="Arial" panose="020B0604020202020204" pitchFamily="34" charset="0"/>
                    <a:cs typeface="Arial" panose="020B0604020202020204" pitchFamily="34" charset="0"/>
                  </a:rPr>
                  <a:t> Hanna Instruments HI 83203 </a:t>
                </a:r>
                <a:r>
                  <a:rPr lang="fr-FR" sz="3200" dirty="0" err="1">
                    <a:latin typeface="Arial" panose="020B0604020202020204" pitchFamily="34" charset="0"/>
                    <a:cs typeface="Arial" panose="020B0604020202020204" pitchFamily="34" charset="0"/>
                  </a:rPr>
                  <a:t>și</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cu</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trusa</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portabilă</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pentru</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teren</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Merck</a:t>
                </a:r>
                <a:r>
                  <a:rPr lang="fr-FR" sz="3200" dirty="0">
                    <a:latin typeface="Arial" panose="020B0604020202020204" pitchFamily="34" charset="0"/>
                    <a:cs typeface="Arial" panose="020B0604020202020204" pitchFamily="34" charset="0"/>
                  </a:rPr>
                  <a:t> </a:t>
                </a:r>
                <a:r>
                  <a:rPr lang="fr-FR" sz="3200" dirty="0" smtClean="0">
                    <a:latin typeface="Arial" panose="020B0604020202020204" pitchFamily="34" charset="0"/>
                    <a:cs typeface="Arial" panose="020B0604020202020204" pitchFamily="34" charset="0"/>
                  </a:rPr>
                  <a:t>1.111.51. </a:t>
                </a:r>
                <a:r>
                  <a:rPr lang="fr-FR" sz="3200" dirty="0" err="1">
                    <a:latin typeface="Arial" panose="020B0604020202020204" pitchFamily="34" charset="0"/>
                    <a:cs typeface="Arial" panose="020B0604020202020204" pitchFamily="34" charset="0"/>
                  </a:rPr>
                  <a:t>Pentru</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stabilirea</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calității</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fizico-chimice</a:t>
                </a:r>
                <a:r>
                  <a:rPr lang="fr-FR" sz="3200" dirty="0">
                    <a:latin typeface="Arial" panose="020B0604020202020204" pitchFamily="34" charset="0"/>
                    <a:cs typeface="Arial" panose="020B0604020202020204" pitchFamily="34" charset="0"/>
                  </a:rPr>
                  <a:t> a </a:t>
                </a:r>
                <a:r>
                  <a:rPr lang="fr-FR" sz="3200" dirty="0" err="1">
                    <a:latin typeface="Arial" panose="020B0604020202020204" pitchFamily="34" charset="0"/>
                    <a:cs typeface="Arial" panose="020B0604020202020204" pitchFamily="34" charset="0"/>
                  </a:rPr>
                  <a:t>apei</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s-au</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înregistrat</a:t>
                </a:r>
                <a:r>
                  <a:rPr lang="fr-FR" sz="3200" dirty="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valorile</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concentrației</a:t>
                </a:r>
                <a:r>
                  <a:rPr lang="fr-FR" sz="3200" dirty="0" smtClean="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oxigenului</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dizolvat</a:t>
                </a:r>
                <a:r>
                  <a:rPr lang="fr-FR" sz="3200" dirty="0">
                    <a:latin typeface="Arial" panose="020B0604020202020204" pitchFamily="34" charset="0"/>
                    <a:cs typeface="Arial" panose="020B0604020202020204" pitchFamily="34" charset="0"/>
                  </a:rPr>
                  <a:t> (mg/l O</a:t>
                </a:r>
                <a:r>
                  <a:rPr lang="fr-FR" sz="3200" baseline="-25000" dirty="0">
                    <a:latin typeface="Arial" panose="020B0604020202020204" pitchFamily="34" charset="0"/>
                    <a:cs typeface="Arial" panose="020B0604020202020204" pitchFamily="34" charset="0"/>
                  </a:rPr>
                  <a:t>2</a:t>
                </a:r>
                <a:r>
                  <a:rPr lang="fr-FR" sz="3200" dirty="0" smtClean="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nitriților</a:t>
                </a:r>
                <a:r>
                  <a:rPr lang="fr-FR" sz="3200" dirty="0">
                    <a:latin typeface="Arial" panose="020B0604020202020204" pitchFamily="34" charset="0"/>
                    <a:cs typeface="Arial" panose="020B0604020202020204" pitchFamily="34" charset="0"/>
                  </a:rPr>
                  <a:t> (</a:t>
                </a:r>
                <a:r>
                  <a:rPr lang="en-GB" sz="3200" dirty="0">
                    <a:latin typeface="Arial" panose="020B0604020202020204" pitchFamily="34" charset="0"/>
                    <a:cs typeface="Arial" panose="020B0604020202020204" pitchFamily="34" charset="0"/>
                  </a:rPr>
                  <a:t>mg/l</a:t>
                </a:r>
                <a14:m>
                  <m:oMath xmlns:m="http://schemas.openxmlformats.org/officeDocument/2006/math">
                    <m:sSubSup>
                      <m:sSubSupPr>
                        <m:ctrlPr>
                          <a:rPr lang="en-US" sz="3200" i="1">
                            <a:latin typeface="Cambria Math" panose="02040503050406030204" pitchFamily="18" charset="0"/>
                          </a:rPr>
                        </m:ctrlPr>
                      </m:sSubSupPr>
                      <m:e>
                        <m:r>
                          <a:rPr lang="en-GB" sz="3200">
                            <a:latin typeface="Cambria Math" panose="02040503050406030204" pitchFamily="18" charset="0"/>
                          </a:rPr>
                          <m:t> </m:t>
                        </m:r>
                        <m:r>
                          <m:rPr>
                            <m:sty m:val="p"/>
                          </m:rPr>
                          <a:rPr lang="en-GB" sz="3200">
                            <a:latin typeface="Cambria Math" panose="02040503050406030204" pitchFamily="18" charset="0"/>
                          </a:rPr>
                          <m:t>NO</m:t>
                        </m:r>
                      </m:e>
                      <m:sub>
                        <m:r>
                          <a:rPr lang="en-GB" sz="3200">
                            <a:latin typeface="Cambria Math" panose="02040503050406030204" pitchFamily="18" charset="0"/>
                          </a:rPr>
                          <m:t>2</m:t>
                        </m:r>
                      </m:sub>
                      <m:sup>
                        <m:r>
                          <a:rPr lang="en-GB" sz="3200" i="1">
                            <a:latin typeface="Cambria Math" panose="02040503050406030204" pitchFamily="18" charset="0"/>
                          </a:rPr>
                          <m:t>−</m:t>
                        </m:r>
                      </m:sup>
                    </m:sSubSup>
                  </m:oMath>
                </a14:m>
                <a:r>
                  <a:rPr lang="fr-FR" sz="3200" dirty="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nitraților</a:t>
                </a:r>
                <a:r>
                  <a:rPr lang="fr-FR" sz="3200" dirty="0" smtClean="0">
                    <a:latin typeface="Arial" panose="020B0604020202020204" pitchFamily="34" charset="0"/>
                    <a:cs typeface="Arial" panose="020B0604020202020204" pitchFamily="34" charset="0"/>
                  </a:rPr>
                  <a:t> </a:t>
                </a:r>
                <a:r>
                  <a:rPr lang="fr-FR" sz="3200" dirty="0">
                    <a:latin typeface="Arial" panose="020B0604020202020204" pitchFamily="34" charset="0"/>
                    <a:cs typeface="Arial" panose="020B0604020202020204" pitchFamily="34" charset="0"/>
                  </a:rPr>
                  <a:t>(</a:t>
                </a:r>
                <a:r>
                  <a:rPr lang="en-GB" sz="3200" dirty="0">
                    <a:latin typeface="Arial" panose="020B0604020202020204" pitchFamily="34" charset="0"/>
                    <a:cs typeface="Arial" panose="020B0604020202020204" pitchFamily="34" charset="0"/>
                  </a:rPr>
                  <a:t>mg/l </a:t>
                </a:r>
                <a14:m>
                  <m:oMath xmlns:m="http://schemas.openxmlformats.org/officeDocument/2006/math">
                    <m:sSubSup>
                      <m:sSubSupPr>
                        <m:ctrlPr>
                          <a:rPr lang="en-US" sz="3200" i="1">
                            <a:latin typeface="Cambria Math" panose="02040503050406030204" pitchFamily="18" charset="0"/>
                          </a:rPr>
                        </m:ctrlPr>
                      </m:sSubSupPr>
                      <m:e>
                        <m:r>
                          <m:rPr>
                            <m:sty m:val="p"/>
                          </m:rPr>
                          <a:rPr lang="en-GB" sz="3200">
                            <a:latin typeface="Cambria Math" panose="02040503050406030204" pitchFamily="18" charset="0"/>
                          </a:rPr>
                          <m:t>NO</m:t>
                        </m:r>
                      </m:e>
                      <m:sub>
                        <m:r>
                          <a:rPr lang="en-GB" sz="3200">
                            <a:latin typeface="Cambria Math" panose="02040503050406030204" pitchFamily="18" charset="0"/>
                          </a:rPr>
                          <m:t>3</m:t>
                        </m:r>
                      </m:sub>
                      <m:sup>
                        <m:r>
                          <a:rPr lang="en-GB" sz="3200" i="1">
                            <a:latin typeface="Cambria Math" panose="02040503050406030204" pitchFamily="18" charset="0"/>
                          </a:rPr>
                          <m:t>−</m:t>
                        </m:r>
                      </m:sup>
                    </m:sSubSup>
                  </m:oMath>
                </a14:m>
                <a:r>
                  <a:rPr lang="fr-FR" sz="3200" dirty="0" smtClean="0">
                    <a:latin typeface="Arial" panose="020B0604020202020204" pitchFamily="34" charset="0"/>
                    <a:cs typeface="Arial" panose="020B0604020202020204" pitchFamily="34" charset="0"/>
                  </a:rPr>
                  <a:t>),</a:t>
                </a:r>
                <a:r>
                  <a:rPr lang="en-US" sz="3200" dirty="0" smtClean="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amoniului</a:t>
                </a:r>
                <a:r>
                  <a:rPr lang="fr-FR" sz="3200" dirty="0">
                    <a:latin typeface="Arial" panose="020B0604020202020204" pitchFamily="34" charset="0"/>
                    <a:cs typeface="Arial" panose="020B0604020202020204" pitchFamily="34" charset="0"/>
                  </a:rPr>
                  <a:t> (</a:t>
                </a:r>
                <a:r>
                  <a:rPr lang="en-GB" sz="3200" dirty="0">
                    <a:latin typeface="Arial" panose="020B0604020202020204" pitchFamily="34" charset="0"/>
                    <a:cs typeface="Arial" panose="020B0604020202020204" pitchFamily="34" charset="0"/>
                  </a:rPr>
                  <a:t>mg/l</a:t>
                </a:r>
                <a14:m>
                  <m:oMath xmlns:m="http://schemas.openxmlformats.org/officeDocument/2006/math">
                    <m:sSubSup>
                      <m:sSubSupPr>
                        <m:ctrlPr>
                          <a:rPr lang="en-US" sz="3200" i="1">
                            <a:latin typeface="Cambria Math" panose="02040503050406030204" pitchFamily="18" charset="0"/>
                          </a:rPr>
                        </m:ctrlPr>
                      </m:sSubSupPr>
                      <m:e>
                        <m:r>
                          <a:rPr lang="en-GB" sz="3200">
                            <a:latin typeface="Cambria Math" panose="02040503050406030204" pitchFamily="18" charset="0"/>
                          </a:rPr>
                          <m:t> </m:t>
                        </m:r>
                        <m:r>
                          <m:rPr>
                            <m:sty m:val="p"/>
                          </m:rPr>
                          <a:rPr lang="en-GB" sz="3200">
                            <a:latin typeface="Cambria Math" panose="02040503050406030204" pitchFamily="18" charset="0"/>
                          </a:rPr>
                          <m:t>NH</m:t>
                        </m:r>
                      </m:e>
                      <m:sub>
                        <m:r>
                          <a:rPr lang="en-GB" sz="3200">
                            <a:latin typeface="Cambria Math" panose="02040503050406030204" pitchFamily="18" charset="0"/>
                          </a:rPr>
                          <m:t>4</m:t>
                        </m:r>
                      </m:sub>
                      <m:sup>
                        <m:r>
                          <a:rPr lang="en-GB" sz="3200">
                            <a:latin typeface="Cambria Math" panose="02040503050406030204" pitchFamily="18" charset="0"/>
                          </a:rPr>
                          <m:t>+</m:t>
                        </m:r>
                      </m:sup>
                    </m:sSubSup>
                  </m:oMath>
                </a14:m>
                <a:r>
                  <a:rPr lang="fr-FR" sz="3200" dirty="0" smtClean="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fosfaților</a:t>
                </a:r>
                <a:r>
                  <a:rPr lang="fr-FR" sz="3200" dirty="0">
                    <a:latin typeface="Arial" panose="020B0604020202020204" pitchFamily="34" charset="0"/>
                    <a:cs typeface="Arial" panose="020B0604020202020204" pitchFamily="34" charset="0"/>
                  </a:rPr>
                  <a:t> (</a:t>
                </a:r>
                <a:r>
                  <a:rPr lang="en-GB" sz="3200" dirty="0">
                    <a:latin typeface="Arial" panose="020B0604020202020204" pitchFamily="34" charset="0"/>
                    <a:cs typeface="Arial" panose="020B0604020202020204" pitchFamily="34" charset="0"/>
                  </a:rPr>
                  <a:t>mg/l</a:t>
                </a:r>
                <a14:m>
                  <m:oMath xmlns:m="http://schemas.openxmlformats.org/officeDocument/2006/math">
                    <m:sSubSup>
                      <m:sSubSupPr>
                        <m:ctrlPr>
                          <a:rPr lang="en-US" sz="3200" i="1">
                            <a:latin typeface="Cambria Math" panose="02040503050406030204" pitchFamily="18" charset="0"/>
                          </a:rPr>
                        </m:ctrlPr>
                      </m:sSubSupPr>
                      <m:e>
                        <m:r>
                          <a:rPr lang="en-GB" sz="3200">
                            <a:latin typeface="Cambria Math" panose="02040503050406030204" pitchFamily="18" charset="0"/>
                          </a:rPr>
                          <m:t> </m:t>
                        </m:r>
                        <m:r>
                          <m:rPr>
                            <m:sty m:val="p"/>
                          </m:rPr>
                          <a:rPr lang="en-GB" sz="3200">
                            <a:latin typeface="Cambria Math" panose="02040503050406030204" pitchFamily="18" charset="0"/>
                          </a:rPr>
                          <m:t>PO</m:t>
                        </m:r>
                      </m:e>
                      <m:sub>
                        <m:r>
                          <a:rPr lang="en-GB" sz="3200">
                            <a:latin typeface="Cambria Math" panose="02040503050406030204" pitchFamily="18" charset="0"/>
                          </a:rPr>
                          <m:t>4</m:t>
                        </m:r>
                      </m:sub>
                      <m:sup>
                        <m:r>
                          <a:rPr lang="en-GB" sz="3200" i="1">
                            <a:latin typeface="Cambria Math" panose="02040503050406030204" pitchFamily="18" charset="0"/>
                          </a:rPr>
                          <m:t>−</m:t>
                        </m:r>
                        <m:r>
                          <m:rPr>
                            <m:sty m:val="p"/>
                          </m:rPr>
                          <a:rPr lang="en-GB" sz="3200">
                            <a:latin typeface="Cambria Math" panose="02040503050406030204" pitchFamily="18" charset="0"/>
                          </a:rPr>
                          <m:t>P</m:t>
                        </m:r>
                      </m:sup>
                    </m:sSubSup>
                  </m:oMath>
                </a14:m>
                <a:r>
                  <a:rPr lang="fr-FR" sz="3200" dirty="0">
                    <a:latin typeface="Arial" panose="020B0604020202020204" pitchFamily="34" charset="0"/>
                    <a:cs typeface="Arial" panose="020B0604020202020204" pitchFamily="34" charset="0"/>
                  </a:rPr>
                  <a:t>), pH-</a:t>
                </a:r>
                <a:r>
                  <a:rPr lang="fr-FR" sz="3200" dirty="0" err="1">
                    <a:latin typeface="Arial" panose="020B0604020202020204" pitchFamily="34" charset="0"/>
                    <a:cs typeface="Arial" panose="020B0604020202020204" pitchFamily="34" charset="0"/>
                  </a:rPr>
                  <a:t>ul</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apei</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duritatea</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totală</a:t>
                </a:r>
                <a:r>
                  <a:rPr lang="fr-FR" sz="3200" dirty="0">
                    <a:latin typeface="Arial" panose="020B0604020202020204" pitchFamily="34" charset="0"/>
                    <a:cs typeface="Arial" panose="020B0604020202020204" pitchFamily="34" charset="0"/>
                  </a:rPr>
                  <a:t> (grade </a:t>
                </a:r>
                <a:r>
                  <a:rPr lang="fr-FR" sz="3200" dirty="0" err="1">
                    <a:latin typeface="Arial" panose="020B0604020202020204" pitchFamily="34" charset="0"/>
                    <a:cs typeface="Arial" panose="020B0604020202020204" pitchFamily="34" charset="0"/>
                  </a:rPr>
                  <a:t>germane</a:t>
                </a:r>
                <a:r>
                  <a:rPr lang="fr-FR" sz="3200" dirty="0">
                    <a:latin typeface="Arial" panose="020B0604020202020204" pitchFamily="34" charset="0"/>
                    <a:cs typeface="Arial" panose="020B0604020202020204" pitchFamily="34" charset="0"/>
                  </a:rPr>
                  <a:t>)</a:t>
                </a:r>
                <a:r>
                  <a:rPr lang="en-US"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duritatea</a:t>
                </a:r>
                <a:r>
                  <a:rPr lang="fr-FR" sz="3200" dirty="0">
                    <a:latin typeface="Arial" panose="020B0604020202020204" pitchFamily="34" charset="0"/>
                    <a:cs typeface="Arial" panose="020B0604020202020204" pitchFamily="34" charset="0"/>
                  </a:rPr>
                  <a:t> </a:t>
                </a:r>
                <a:r>
                  <a:rPr lang="fr-FR" sz="3200" dirty="0" err="1">
                    <a:latin typeface="Arial" panose="020B0604020202020204" pitchFamily="34" charset="0"/>
                    <a:cs typeface="Arial" panose="020B0604020202020204" pitchFamily="34" charset="0"/>
                  </a:rPr>
                  <a:t>carbonaților</a:t>
                </a:r>
                <a:r>
                  <a:rPr lang="fr-FR" sz="3200" dirty="0">
                    <a:latin typeface="Arial" panose="020B0604020202020204" pitchFamily="34" charset="0"/>
                    <a:cs typeface="Arial" panose="020B0604020202020204" pitchFamily="34" charset="0"/>
                  </a:rPr>
                  <a:t> (grade </a:t>
                </a:r>
                <a:r>
                  <a:rPr lang="fr-FR" sz="3200" dirty="0" err="1">
                    <a:latin typeface="Arial" panose="020B0604020202020204" pitchFamily="34" charset="0"/>
                    <a:cs typeface="Arial" panose="020B0604020202020204" pitchFamily="34" charset="0"/>
                  </a:rPr>
                  <a:t>germane</a:t>
                </a:r>
                <a:r>
                  <a:rPr lang="fr-FR" sz="3200" dirty="0">
                    <a:latin typeface="Arial" panose="020B0604020202020204" pitchFamily="34" charset="0"/>
                    <a:cs typeface="Arial" panose="020B0604020202020204" pitchFamily="34" charset="0"/>
                  </a:rPr>
                  <a:t>),</a:t>
                </a:r>
                <a:r>
                  <a:rPr lang="en-US" sz="3200" dirty="0">
                    <a:latin typeface="Arial" panose="020B0604020202020204" pitchFamily="34" charset="0"/>
                    <a:cs typeface="Arial" panose="020B0604020202020204" pitchFamily="34" charset="0"/>
                  </a:rPr>
                  <a:t> t</a:t>
                </a:r>
                <a:r>
                  <a:rPr lang="fr-FR" sz="3200" dirty="0" err="1">
                    <a:latin typeface="Arial" panose="020B0604020202020204" pitchFamily="34" charset="0"/>
                    <a:cs typeface="Arial" panose="020B0604020202020204" pitchFamily="34" charset="0"/>
                  </a:rPr>
                  <a:t>emperatura</a:t>
                </a:r>
                <a:r>
                  <a:rPr lang="fr-FR" sz="3200" dirty="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apei</a:t>
                </a:r>
                <a:r>
                  <a:rPr lang="fr-FR" sz="3200" dirty="0">
                    <a:latin typeface="Arial" panose="020B0604020202020204" pitchFamily="34" charset="0"/>
                    <a:cs typeface="Arial" panose="020B0604020202020204" pitchFamily="34" charset="0"/>
                  </a:rPr>
                  <a:t>.</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Estimarea</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abunden</a:t>
                </a:r>
                <a:r>
                  <a:rPr lang="ro-RO" sz="3200" dirty="0" smtClean="0">
                    <a:latin typeface="Arial" panose="020B0604020202020204" pitchFamily="34" charset="0"/>
                    <a:cs typeface="Arial" panose="020B0604020202020204" pitchFamily="34" charset="0"/>
                  </a:rPr>
                  <a:t>ț</a:t>
                </a:r>
                <a:r>
                  <a:rPr lang="fr-FR" sz="3200" dirty="0" err="1" smtClean="0">
                    <a:latin typeface="Arial" panose="020B0604020202020204" pitchFamily="34" charset="0"/>
                    <a:cs typeface="Arial" panose="020B0604020202020204" pitchFamily="34" charset="0"/>
                  </a:rPr>
                  <a:t>ei</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macronevertebratelor</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bentonice</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gravimetric</a:t>
                </a:r>
                <a:r>
                  <a:rPr lang="ro-RO" sz="3200" dirty="0" smtClean="0">
                    <a:latin typeface="Arial" panose="020B0604020202020204" pitchFamily="34" charset="0"/>
                    <a:cs typeface="Arial" panose="020B0604020202020204" pitchFamily="34" charset="0"/>
                  </a:rPr>
                  <a:t>ă</a:t>
                </a:r>
                <a:r>
                  <a:rPr lang="fr-FR" sz="3200" dirty="0" smtClean="0">
                    <a:latin typeface="Arial" panose="020B0604020202020204" pitchFamily="34" charset="0"/>
                    <a:cs typeface="Arial" panose="020B0604020202020204" pitchFamily="34" charset="0"/>
                  </a:rPr>
                  <a:t> </a:t>
                </a:r>
                <a:r>
                  <a:rPr lang="ro-RO" sz="3200" dirty="0">
                    <a:latin typeface="Arial" panose="020B0604020202020204" pitchFamily="34" charset="0"/>
                    <a:cs typeface="Arial" panose="020B0604020202020204" pitchFamily="34" charset="0"/>
                  </a:rPr>
                  <a:t>ș</a:t>
                </a:r>
                <a:r>
                  <a:rPr lang="fr-FR" sz="3200" dirty="0" smtClean="0">
                    <a:latin typeface="Arial" panose="020B0604020202020204" pitchFamily="34" charset="0"/>
                    <a:cs typeface="Arial" panose="020B0604020202020204" pitchFamily="34" charset="0"/>
                  </a:rPr>
                  <a:t>i </a:t>
                </a:r>
                <a:r>
                  <a:rPr lang="fr-FR" sz="3200" dirty="0" err="1" smtClean="0">
                    <a:latin typeface="Arial" panose="020B0604020202020204" pitchFamily="34" charset="0"/>
                    <a:cs typeface="Arial" panose="020B0604020202020204" pitchFamily="34" charset="0"/>
                  </a:rPr>
                  <a:t>numeric</a:t>
                </a:r>
                <a:r>
                  <a:rPr lang="ro-RO" sz="3200" dirty="0" smtClean="0">
                    <a:latin typeface="Arial" panose="020B0604020202020204" pitchFamily="34" charset="0"/>
                    <a:cs typeface="Arial" panose="020B0604020202020204" pitchFamily="34" charset="0"/>
                  </a:rPr>
                  <a:t>ă</a:t>
                </a:r>
                <a:r>
                  <a:rPr lang="fr-FR" sz="3200" dirty="0" smtClean="0">
                    <a:latin typeface="Arial" panose="020B0604020202020204" pitchFamily="34" charset="0"/>
                    <a:cs typeface="Arial" panose="020B0604020202020204" pitchFamily="34" charset="0"/>
                  </a:rPr>
                  <a:t>) </a:t>
                </a:r>
                <a:r>
                  <a:rPr lang="fr-FR" sz="3200" dirty="0">
                    <a:latin typeface="Arial" panose="020B0604020202020204" pitchFamily="34" charset="0"/>
                    <a:cs typeface="Arial" panose="020B0604020202020204" pitchFamily="34" charset="0"/>
                  </a:rPr>
                  <a:t>s-a </a:t>
                </a:r>
                <a:r>
                  <a:rPr lang="fr-FR" sz="3200" dirty="0" err="1">
                    <a:latin typeface="Arial" panose="020B0604020202020204" pitchFamily="34" charset="0"/>
                    <a:cs typeface="Arial" panose="020B0604020202020204" pitchFamily="34" charset="0"/>
                  </a:rPr>
                  <a:t>realizat</a:t>
                </a:r>
                <a:r>
                  <a:rPr lang="fr-FR" sz="3200" dirty="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pentru</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supraf</a:t>
                </a:r>
                <a:r>
                  <a:rPr lang="ro-RO" sz="3200" dirty="0" smtClean="0">
                    <a:latin typeface="Arial" panose="020B0604020202020204" pitchFamily="34" charset="0"/>
                    <a:cs typeface="Arial" panose="020B0604020202020204" pitchFamily="34" charset="0"/>
                  </a:rPr>
                  <a:t>ețe</a:t>
                </a:r>
                <a:r>
                  <a:rPr lang="fr-FR" sz="3200" dirty="0" smtClean="0">
                    <a:latin typeface="Arial" panose="020B0604020202020204" pitchFamily="34" charset="0"/>
                    <a:cs typeface="Arial" panose="020B0604020202020204" pitchFamily="34" charset="0"/>
                  </a:rPr>
                  <a:t> </a:t>
                </a:r>
                <a:r>
                  <a:rPr lang="fr-FR" sz="3200" dirty="0">
                    <a:latin typeface="Arial" panose="020B0604020202020204" pitchFamily="34" charset="0"/>
                    <a:cs typeface="Arial" panose="020B0604020202020204" pitchFamily="34" charset="0"/>
                  </a:rPr>
                  <a:t>de 1 m</a:t>
                </a:r>
                <a:r>
                  <a:rPr lang="fr-FR" sz="3200" baseline="30000" dirty="0">
                    <a:latin typeface="Arial" panose="020B0604020202020204" pitchFamily="34" charset="0"/>
                    <a:cs typeface="Arial" panose="020B0604020202020204" pitchFamily="34" charset="0"/>
                  </a:rPr>
                  <a:t>2</a:t>
                </a:r>
                <a:r>
                  <a:rPr lang="fr-FR" sz="3200" dirty="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din</a:t>
                </a:r>
                <a:r>
                  <a:rPr lang="fr-FR" sz="3200" dirty="0" smtClean="0">
                    <a:latin typeface="Arial" panose="020B0604020202020204" pitchFamily="34" charset="0"/>
                    <a:cs typeface="Arial" panose="020B0604020202020204" pitchFamily="34" charset="0"/>
                  </a:rPr>
                  <a:t> </a:t>
                </a:r>
                <a:r>
                  <a:rPr lang="fr-FR" sz="3200" dirty="0" err="1" smtClean="0">
                    <a:latin typeface="Arial" panose="020B0604020202020204" pitchFamily="34" charset="0"/>
                    <a:cs typeface="Arial" panose="020B0604020202020204" pitchFamily="34" charset="0"/>
                  </a:rPr>
                  <a:t>albiile</a:t>
                </a:r>
                <a:r>
                  <a:rPr lang="fr-FR" sz="3200" dirty="0" smtClean="0">
                    <a:latin typeface="Arial" panose="020B0604020202020204" pitchFamily="34" charset="0"/>
                    <a:cs typeface="Arial" panose="020B0604020202020204" pitchFamily="34" charset="0"/>
                  </a:rPr>
                  <a:t> r</a:t>
                </a:r>
                <a:r>
                  <a:rPr lang="ro-RO" sz="3200" dirty="0" smtClean="0">
                    <a:latin typeface="Arial" panose="020B0604020202020204" pitchFamily="34" charset="0"/>
                    <a:cs typeface="Arial" panose="020B0604020202020204" pitchFamily="34" charset="0"/>
                  </a:rPr>
                  <a:t>â</a:t>
                </a:r>
                <a:r>
                  <a:rPr lang="fr-FR" sz="3200" dirty="0" err="1" smtClean="0">
                    <a:latin typeface="Arial" panose="020B0604020202020204" pitchFamily="34" charset="0"/>
                    <a:cs typeface="Arial" panose="020B0604020202020204" pitchFamily="34" charset="0"/>
                  </a:rPr>
                  <a:t>urilor</a:t>
                </a:r>
                <a:r>
                  <a:rPr lang="fr-FR" sz="3200" dirty="0" smtClean="0">
                    <a:latin typeface="Arial" panose="020B0604020202020204" pitchFamily="34" charset="0"/>
                    <a:cs typeface="Arial" panose="020B0604020202020204" pitchFamily="34" charset="0"/>
                  </a:rPr>
                  <a:t>.</a:t>
                </a:r>
                <a:endParaRPr lang="en-US" sz="3200" dirty="0">
                  <a:latin typeface="Arial" panose="020B0604020202020204" pitchFamily="34" charset="0"/>
                  <a:cs typeface="Arial" panose="020B0604020202020204" pitchFamily="34" charset="0"/>
                </a:endParaRPr>
              </a:p>
            </p:txBody>
          </p:sp>
        </mc:Choice>
        <mc:Fallback xmlns="">
          <p:sp>
            <p:nvSpPr>
              <p:cNvPr id="21" name="TextBox 20"/>
              <p:cNvSpPr txBox="1">
                <a:spLocks noRot="1" noChangeAspect="1" noMove="1" noResize="1" noEditPoints="1" noAdjustHandles="1" noChangeArrowheads="1" noChangeShapeType="1" noTextEdit="1"/>
              </p:cNvSpPr>
              <p:nvPr/>
            </p:nvSpPr>
            <p:spPr>
              <a:xfrm>
                <a:off x="1752646" y="14062697"/>
                <a:ext cx="28896884" cy="5182957"/>
              </a:xfrm>
              <a:prstGeom prst="rect">
                <a:avLst/>
              </a:prstGeom>
              <a:blipFill rotWithShape="0">
                <a:blip r:embed="rId2"/>
                <a:stretch>
                  <a:fillRect l="-759" t="-2118" r="-527" b="-2941"/>
                </a:stretch>
              </a:blipFill>
            </p:spPr>
            <p:txBody>
              <a:bodyPr/>
              <a:lstStyle/>
              <a:p>
                <a:r>
                  <a:rPr lang="en-US">
                    <a:noFill/>
                  </a:rPr>
                  <a:t> </a:t>
                </a:r>
              </a:p>
            </p:txBody>
          </p:sp>
        </mc:Fallback>
      </mc:AlternateContent>
      <p:sp>
        <p:nvSpPr>
          <p:cNvPr id="22" name="TextBox 21"/>
          <p:cNvSpPr txBox="1"/>
          <p:nvPr/>
        </p:nvSpPr>
        <p:spPr>
          <a:xfrm>
            <a:off x="1752646" y="20218642"/>
            <a:ext cx="28896884" cy="13449836"/>
          </a:xfrm>
          <a:prstGeom prst="rect">
            <a:avLst/>
          </a:prstGeom>
          <a:noFill/>
        </p:spPr>
        <p:txBody>
          <a:bodyPr wrap="square" rtlCol="0">
            <a:spAutoFit/>
          </a:bodyPr>
          <a:lstStyle/>
          <a:p>
            <a:r>
              <a:rPr lang="ro-RO" sz="3600" b="1" dirty="0" smtClean="0">
                <a:latin typeface="Arial" charset="0"/>
                <a:ea typeface="Arial" charset="0"/>
                <a:cs typeface="Arial" charset="0"/>
              </a:rPr>
              <a:t>REZULTATE ȘI DISCUȚII</a:t>
            </a:r>
          </a:p>
          <a:p>
            <a:pPr algn="just" fontAlgn="auto"/>
            <a:r>
              <a:rPr lang="en-US" sz="3200" dirty="0" err="1" smtClean="0">
                <a:latin typeface="Arial" panose="020B0604020202020204" pitchFamily="34" charset="0"/>
                <a:cs typeface="Arial" panose="020B0604020202020204" pitchFamily="34" charset="0"/>
              </a:rPr>
              <a:t>Habitatele</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acvatice</a:t>
            </a:r>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din </a:t>
            </a:r>
            <a:r>
              <a:rPr lang="en-US" sz="3200" dirty="0">
                <a:latin typeface="Arial" panose="020B0604020202020204" pitchFamily="34" charset="0"/>
                <a:cs typeface="Arial" panose="020B0604020202020204" pitchFamily="34" charset="0"/>
              </a:rPr>
              <a:t>ROSCI 0128 </a:t>
            </a:r>
            <a:r>
              <a:rPr lang="en-US" sz="3200" dirty="0" err="1">
                <a:latin typeface="Arial" panose="020B0604020202020204" pitchFamily="34" charset="0"/>
                <a:cs typeface="Arial" panose="020B0604020202020204" pitchFamily="34" charset="0"/>
              </a:rPr>
              <a:t>sunt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caracteristice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zonei</a:t>
            </a:r>
            <a:r>
              <a:rPr lang="en-US" sz="3200" dirty="0">
                <a:latin typeface="Arial" panose="020B0604020202020204" pitchFamily="34" charset="0"/>
                <a:cs typeface="Arial" panose="020B0604020202020204" pitchFamily="34" charset="0"/>
              </a:rPr>
              <a:t> montane populate de </a:t>
            </a:r>
            <a:r>
              <a:rPr lang="en-US" sz="3200" dirty="0" err="1" smtClean="0">
                <a:latin typeface="Arial" panose="020B0604020202020204" pitchFamily="34" charset="0"/>
                <a:cs typeface="Arial" panose="020B0604020202020204" pitchFamily="34" charset="0"/>
              </a:rPr>
              <a:t>păstr</a:t>
            </a:r>
            <a:r>
              <a:rPr lang="ro-RO" sz="3200" dirty="0" smtClean="0">
                <a:latin typeface="Arial" panose="020B0604020202020204" pitchFamily="34" charset="0"/>
                <a:cs typeface="Arial" panose="020B0604020202020204" pitchFamily="34" charset="0"/>
              </a:rPr>
              <a:t>ă</a:t>
            </a:r>
            <a:r>
              <a:rPr lang="en-US" sz="3200" dirty="0" err="1" smtClean="0">
                <a:latin typeface="Arial" panose="020B0604020202020204" pitchFamily="34" charset="0"/>
                <a:cs typeface="Arial" panose="020B0604020202020204" pitchFamily="34" charset="0"/>
              </a:rPr>
              <a:t>vul</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comun</a:t>
            </a:r>
            <a:r>
              <a:rPr lang="en-US" sz="3200" dirty="0">
                <a:latin typeface="Arial" panose="020B0604020202020204" pitchFamily="34" charset="0"/>
                <a:cs typeface="Arial" panose="020B0604020202020204" pitchFamily="34" charset="0"/>
              </a:rPr>
              <a:t> (</a:t>
            </a:r>
            <a:r>
              <a:rPr lang="en-US" sz="3200" i="1" dirty="0">
                <a:latin typeface="Arial" panose="020B0604020202020204" pitchFamily="34" charset="0"/>
                <a:cs typeface="Arial" panose="020B0604020202020204" pitchFamily="34" charset="0"/>
              </a:rPr>
              <a:t>Salmo </a:t>
            </a:r>
            <a:r>
              <a:rPr lang="en-US" sz="3200" i="1" dirty="0" err="1">
                <a:latin typeface="Arial" panose="020B0604020202020204" pitchFamily="34" charset="0"/>
                <a:cs typeface="Arial" panose="020B0604020202020204" pitchFamily="34" charset="0"/>
              </a:rPr>
              <a:t>trutta</a:t>
            </a:r>
            <a:r>
              <a:rPr lang="en-US" sz="3200" i="1" dirty="0">
                <a:latin typeface="Arial" panose="020B0604020202020204" pitchFamily="34" charset="0"/>
                <a:cs typeface="Arial" panose="020B0604020202020204" pitchFamily="34" charset="0"/>
              </a:rPr>
              <a:t> (Linnaeus, 1758</a:t>
            </a:r>
            <a:r>
              <a:rPr lang="en-US" sz="3200" dirty="0">
                <a:latin typeface="Arial" panose="020B0604020202020204" pitchFamily="34" charset="0"/>
                <a:cs typeface="Arial" panose="020B0604020202020204" pitchFamily="34" charset="0"/>
              </a:rPr>
              <a:t>) ca specie </a:t>
            </a:r>
            <a:r>
              <a:rPr lang="en-US" sz="3200" dirty="0" err="1">
                <a:latin typeface="Arial" panose="020B0604020202020204" pitchFamily="34" charset="0"/>
                <a:cs typeface="Arial" panose="020B0604020202020204" pitchFamily="34" charset="0"/>
              </a:rPr>
              <a:t>dominantă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alături</a:t>
            </a:r>
            <a:r>
              <a:rPr lang="en-US" sz="3200" dirty="0">
                <a:latin typeface="Arial" panose="020B0604020202020204" pitchFamily="34" charset="0"/>
                <a:cs typeface="Arial" panose="020B0604020202020204" pitchFamily="34" charset="0"/>
              </a:rPr>
              <a:t> de care </a:t>
            </a:r>
            <a:r>
              <a:rPr lang="en-US" sz="3200" dirty="0" err="1">
                <a:latin typeface="Arial" panose="020B0604020202020204" pitchFamily="34" charset="0"/>
                <a:cs typeface="Arial" panose="020B0604020202020204" pitchFamily="34" charset="0"/>
              </a:rPr>
              <a:t>apar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frecvent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mreana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vânătă</a:t>
            </a:r>
            <a:r>
              <a:rPr lang="en-US" sz="3200"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Barbus</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petenyi</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Heckel</a:t>
            </a:r>
            <a:r>
              <a:rPr lang="en-US" sz="3200" i="1" dirty="0">
                <a:latin typeface="Arial" panose="020B0604020202020204" pitchFamily="34" charset="0"/>
                <a:cs typeface="Arial" panose="020B0604020202020204" pitchFamily="34" charset="0"/>
              </a:rPr>
              <a:t>, 1847)</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boișteanul</a:t>
            </a:r>
            <a:r>
              <a:rPr lang="en-US" sz="3200"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Phoxinus</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phoxinus</a:t>
            </a:r>
            <a:r>
              <a:rPr lang="en-US" sz="3200" dirty="0">
                <a:latin typeface="Arial" panose="020B0604020202020204" pitchFamily="34" charset="0"/>
                <a:cs typeface="Arial" panose="020B0604020202020204" pitchFamily="34" charset="0"/>
              </a:rPr>
              <a:t> (Linnaeus, 1758),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rar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molanul</a:t>
            </a:r>
            <a:r>
              <a:rPr lang="en-US" sz="3200"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Barbatula</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barbatula</a:t>
            </a:r>
            <a:r>
              <a:rPr lang="en-US" sz="3200" dirty="0">
                <a:latin typeface="Arial" panose="020B0604020202020204" pitchFamily="34" charset="0"/>
                <a:cs typeface="Arial" panose="020B0604020202020204" pitchFamily="34" charset="0"/>
              </a:rPr>
              <a:t> (Linnaeus 1758). </a:t>
            </a:r>
            <a:r>
              <a:rPr lang="en-US" sz="3200" dirty="0" err="1">
                <a:latin typeface="Arial" panose="020B0604020202020204" pitchFamily="34" charset="0"/>
                <a:cs typeface="Arial" panose="020B0604020202020204" pitchFamily="34" charset="0"/>
              </a:rPr>
              <a:t>Spre</a:t>
            </a:r>
            <a:r>
              <a:rPr lang="en-US" sz="3200" dirty="0">
                <a:latin typeface="Arial" panose="020B0604020202020204" pitchFamily="34" charset="0"/>
                <a:cs typeface="Arial" panose="020B0604020202020204" pitchFamily="34" charset="0"/>
              </a:rPr>
              <a:t> zona </a:t>
            </a:r>
            <a:r>
              <a:rPr lang="en-US" sz="3200" dirty="0" err="1">
                <a:latin typeface="Arial" panose="020B0604020202020204" pitchFamily="34" charset="0"/>
                <a:cs typeface="Arial" panose="020B0604020202020204" pitchFamily="34" charset="0"/>
              </a:rPr>
              <a:t>sudică</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ariei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naturale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protejate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sectoare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scurte</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râu</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apar</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frecvență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mai</a:t>
            </a:r>
            <a:r>
              <a:rPr lang="en-US" sz="3200" dirty="0">
                <a:latin typeface="Arial" panose="020B0604020202020204" pitchFamily="34" charset="0"/>
                <a:cs typeface="Arial" panose="020B0604020202020204" pitchFamily="34" charset="0"/>
              </a:rPr>
              <a:t> mare </a:t>
            </a:r>
            <a:r>
              <a:rPr lang="en-US" sz="3200" dirty="0" err="1">
                <a:latin typeface="Arial" panose="020B0604020202020204" pitchFamily="34" charset="0"/>
                <a:cs typeface="Arial" panose="020B0604020202020204" pitchFamily="34" charset="0"/>
              </a:rPr>
              <a:t>mreana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vânătă</a:t>
            </a:r>
            <a:r>
              <a:rPr lang="en-US" sz="3200"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Barbus</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petenyi</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Heckel</a:t>
            </a:r>
            <a:r>
              <a:rPr lang="en-US" sz="3200" i="1" dirty="0">
                <a:latin typeface="Arial" panose="020B0604020202020204" pitchFamily="34" charset="0"/>
                <a:cs typeface="Arial" panose="020B0604020202020204" pitchFamily="34" charset="0"/>
              </a:rPr>
              <a:t>, 1847)</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cleanul</a:t>
            </a:r>
            <a:r>
              <a:rPr lang="en-US" sz="3200" dirty="0">
                <a:latin typeface="Arial" panose="020B0604020202020204" pitchFamily="34" charset="0"/>
                <a:cs typeface="Arial" panose="020B0604020202020204" pitchFamily="34" charset="0"/>
              </a:rPr>
              <a:t> mare, </a:t>
            </a:r>
            <a:r>
              <a:rPr lang="en-US" sz="3200" i="1" dirty="0" err="1">
                <a:latin typeface="Arial" panose="020B0604020202020204" pitchFamily="34" charset="0"/>
                <a:cs typeface="Arial" panose="020B0604020202020204" pitchFamily="34" charset="0"/>
              </a:rPr>
              <a:t>Squalius</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Leuciscus</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cephalus</a:t>
            </a:r>
            <a:r>
              <a:rPr lang="en-US" sz="3200" dirty="0">
                <a:latin typeface="Arial" panose="020B0604020202020204" pitchFamily="34" charset="0"/>
                <a:cs typeface="Arial" panose="020B0604020202020204" pitchFamily="34" charset="0"/>
              </a:rPr>
              <a:t> (Linnaeus, 1758), </a:t>
            </a:r>
            <a:r>
              <a:rPr lang="en-US" sz="3200" dirty="0" err="1">
                <a:latin typeface="Arial" panose="020B0604020202020204" pitchFamily="34" charset="0"/>
                <a:cs typeface="Arial" panose="020B0604020202020204" pitchFamily="34" charset="0"/>
              </a:rPr>
              <a:t>dar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alte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specii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comune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habitatelor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acvatice</a:t>
            </a:r>
            <a:r>
              <a:rPr lang="en-US" sz="3200" dirty="0">
                <a:latin typeface="Arial" panose="020B0604020202020204" pitchFamily="34" charset="0"/>
                <a:cs typeface="Arial" panose="020B0604020202020204" pitchFamily="34" charset="0"/>
              </a:rPr>
              <a:t> din zona de deal, </a:t>
            </a:r>
            <a:r>
              <a:rPr lang="en-US" sz="3200" dirty="0" err="1">
                <a:latin typeface="Arial" panose="020B0604020202020204" pitchFamily="34" charset="0"/>
                <a:cs typeface="Arial" panose="020B0604020202020204" pitchFamily="34" charset="0"/>
              </a:rPr>
              <a:t>respectiv</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beldița</a:t>
            </a:r>
            <a:r>
              <a:rPr lang="en-US" sz="3200"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Alburnoides</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bipunctatus</a:t>
            </a:r>
            <a:r>
              <a:rPr lang="en-US" sz="3200" dirty="0">
                <a:latin typeface="Arial" panose="020B0604020202020204" pitchFamily="34" charset="0"/>
                <a:cs typeface="Arial" panose="020B0604020202020204" pitchFamily="34" charset="0"/>
              </a:rPr>
              <a:t> (Bloch, 1782)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zvârluga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Cobitis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taenia</a:t>
            </a:r>
            <a:r>
              <a:rPr lang="en-US" sz="3200" dirty="0">
                <a:latin typeface="Arial" panose="020B0604020202020204" pitchFamily="34" charset="0"/>
                <a:cs typeface="Arial" panose="020B0604020202020204" pitchFamily="34" charset="0"/>
              </a:rPr>
              <a:t> (Linnaeus, 1758).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perioada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desfășurării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studiului</a:t>
            </a:r>
            <a:r>
              <a:rPr lang="en-US" sz="3200" dirty="0">
                <a:latin typeface="Arial" panose="020B0604020202020204" pitchFamily="34" charset="0"/>
                <a:cs typeface="Arial" panose="020B0604020202020204" pitchFamily="34" charset="0"/>
              </a:rPr>
              <a:t> s-au </a:t>
            </a:r>
            <a:r>
              <a:rPr lang="en-US" sz="3200" dirty="0" err="1">
                <a:latin typeface="Arial" panose="020B0604020202020204" pitchFamily="34" charset="0"/>
                <a:cs typeface="Arial" panose="020B0604020202020204" pitchFamily="34" charset="0"/>
              </a:rPr>
              <a:t>identificat</a:t>
            </a:r>
            <a:r>
              <a:rPr lang="en-US" sz="3200" dirty="0">
                <a:latin typeface="Arial" panose="020B0604020202020204" pitchFamily="34" charset="0"/>
                <a:cs typeface="Arial" panose="020B0604020202020204" pitchFamily="34" charset="0"/>
              </a:rPr>
              <a:t> 6 </a:t>
            </a:r>
            <a:r>
              <a:rPr lang="en-US" sz="3200" dirty="0" err="1">
                <a:latin typeface="Arial" panose="020B0604020202020204" pitchFamily="34" charset="0"/>
                <a:cs typeface="Arial" panose="020B0604020202020204" pitchFamily="34" charset="0"/>
              </a:rPr>
              <a:t>specii</a:t>
            </a:r>
            <a:r>
              <a:rPr lang="en-US" sz="3200" dirty="0">
                <a:latin typeface="Arial" panose="020B0604020202020204" pitchFamily="34" charset="0"/>
                <a:cs typeface="Arial" panose="020B0604020202020204" pitchFamily="34" charset="0"/>
              </a:rPr>
              <a:t> de </a:t>
            </a:r>
            <a:r>
              <a:rPr lang="en-US" sz="3200" dirty="0" err="1" smtClean="0">
                <a:latin typeface="Arial" panose="020B0604020202020204" pitchFamily="34" charset="0"/>
                <a:cs typeface="Arial" panose="020B0604020202020204" pitchFamily="34" charset="0"/>
              </a:rPr>
              <a:t>pești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Figura</a:t>
            </a:r>
            <a:r>
              <a:rPr lang="en-US" sz="3200" dirty="0" smtClean="0">
                <a:latin typeface="Arial" panose="020B0604020202020204" pitchFamily="34" charset="0"/>
                <a:cs typeface="Arial" panose="020B0604020202020204" pitchFamily="34" charset="0"/>
              </a:rPr>
              <a:t> 1), </a:t>
            </a:r>
            <a:r>
              <a:rPr lang="en-US" sz="3200" dirty="0">
                <a:latin typeface="Arial" panose="020B0604020202020204" pitchFamily="34" charset="0"/>
                <a:cs typeface="Arial" panose="020B0604020202020204" pitchFamily="34" charset="0"/>
              </a:rPr>
              <a:t>dominant </a:t>
            </a:r>
            <a:r>
              <a:rPr lang="en-US" sz="3200" dirty="0" err="1">
                <a:latin typeface="Arial" panose="020B0604020202020204" pitchFamily="34" charset="0"/>
                <a:cs typeface="Arial" panose="020B0604020202020204" pitchFamily="34" charset="0"/>
              </a:rPr>
              <a:t>fiind</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păstrăvul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comun</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cărui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prezență</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identificată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majoritatea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stațiilor</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eșantionaj</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populații</a:t>
            </a:r>
            <a:r>
              <a:rPr lang="en-US" sz="3200" dirty="0">
                <a:latin typeface="Arial" panose="020B0604020202020204" pitchFamily="34" charset="0"/>
                <a:cs typeface="Arial" panose="020B0604020202020204" pitchFamily="34" charset="0"/>
              </a:rPr>
              <a:t> stabile, cu </a:t>
            </a:r>
            <a:r>
              <a:rPr lang="en-US" sz="3200" dirty="0" err="1">
                <a:latin typeface="Arial" panose="020B0604020202020204" pitchFamily="34" charset="0"/>
                <a:cs typeface="Arial" panose="020B0604020202020204" pitchFamily="34" charset="0"/>
              </a:rPr>
              <a:t>exemplare</a:t>
            </a:r>
            <a:r>
              <a:rPr lang="en-US" sz="3200" dirty="0">
                <a:latin typeface="Arial" panose="020B0604020202020204" pitchFamily="34" charset="0"/>
                <a:cs typeface="Arial" panose="020B0604020202020204" pitchFamily="34" charset="0"/>
              </a:rPr>
              <a:t> din </a:t>
            </a:r>
            <a:r>
              <a:rPr lang="en-US" sz="3200" dirty="0" err="1">
                <a:latin typeface="Arial" panose="020B0604020202020204" pitchFamily="34" charset="0"/>
                <a:cs typeface="Arial" panose="020B0604020202020204" pitchFamily="34" charset="0"/>
              </a:rPr>
              <a:t>vârsta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prereproductivă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juvenili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reproductivă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adulți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Dintre</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speciile</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pești</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interes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conservativ</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zona </a:t>
            </a:r>
            <a:r>
              <a:rPr lang="en-US" sz="3200" dirty="0" err="1">
                <a:latin typeface="Arial" panose="020B0604020202020204" pitchFamily="34" charset="0"/>
                <a:cs typeface="Arial" panose="020B0604020202020204" pitchFamily="34" charset="0"/>
              </a:rPr>
              <a:t>investigată</a:t>
            </a:r>
            <a:r>
              <a:rPr lang="en-US" sz="3200" dirty="0">
                <a:latin typeface="Arial" panose="020B0604020202020204" pitchFamily="34" charset="0"/>
                <a:cs typeface="Arial" panose="020B0604020202020204" pitchFamily="34" charset="0"/>
              </a:rPr>
              <a:t> nu a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confirmată</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prezența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speciilor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porcușor</a:t>
            </a:r>
            <a:r>
              <a:rPr lang="en-US" sz="3200"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Romanogobio</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uranoscopus</a:t>
            </a:r>
            <a:r>
              <a:rPr lang="en-US" sz="3200" dirty="0">
                <a:latin typeface="Arial" panose="020B0604020202020204" pitchFamily="34" charset="0"/>
                <a:cs typeface="Arial" panose="020B0604020202020204" pitchFamily="34" charset="0"/>
              </a:rPr>
              <a:t> (Agassiz, 1828)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chișcar</a:t>
            </a:r>
            <a:r>
              <a:rPr lang="en-US" sz="3200"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Eudontomyzon</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mariae</a:t>
            </a:r>
            <a:r>
              <a:rPr lang="en-US" sz="3200" dirty="0">
                <a:latin typeface="Arial" panose="020B0604020202020204" pitchFamily="34" charset="0"/>
                <a:cs typeface="Arial" panose="020B0604020202020204" pitchFamily="34" charset="0"/>
              </a:rPr>
              <a:t> (Berg, 1931</a:t>
            </a:r>
            <a:r>
              <a:rPr lang="en-US" sz="3200" dirty="0" smtClean="0">
                <a:latin typeface="Arial" panose="020B0604020202020204" pitchFamily="34" charset="0"/>
                <a:cs typeface="Arial" panose="020B0604020202020204" pitchFamily="34" charset="0"/>
              </a:rPr>
              <a:t>). </a:t>
            </a:r>
            <a:r>
              <a:rPr lang="ro-RO" sz="3200" dirty="0">
                <a:latin typeface="Arial" panose="020B0604020202020204" pitchFamily="34" charset="0"/>
                <a:cs typeface="Arial" panose="020B0604020202020204" pitchFamily="34" charset="0"/>
              </a:rPr>
              <a:t>Studierea comunităților macronevertebratelor </a:t>
            </a:r>
            <a:r>
              <a:rPr lang="ro-RO" sz="3200" dirty="0" smtClean="0">
                <a:latin typeface="Arial" panose="020B0604020202020204" pitchFamily="34" charset="0"/>
                <a:cs typeface="Arial" panose="020B0604020202020204" pitchFamily="34" charset="0"/>
              </a:rPr>
              <a:t>bentonice</a:t>
            </a:r>
            <a:r>
              <a:rPr lang="en-US" sz="3200" dirty="0" smtClean="0">
                <a:latin typeface="Arial" panose="020B0604020202020204" pitchFamily="34" charset="0"/>
                <a:cs typeface="Arial" panose="020B0604020202020204" pitchFamily="34" charset="0"/>
              </a:rPr>
              <a:t>  </a:t>
            </a:r>
            <a:r>
              <a:rPr lang="ro-RO" sz="3200" dirty="0" smtClean="0">
                <a:latin typeface="Arial" panose="020B0604020202020204" pitchFamily="34" charset="0"/>
                <a:cs typeface="Arial" panose="020B0604020202020204" pitchFamily="34" charset="0"/>
              </a:rPr>
              <a:t>a </a:t>
            </a:r>
            <a:r>
              <a:rPr lang="en-US" sz="3200" dirty="0" err="1" smtClean="0">
                <a:latin typeface="Arial" panose="020B0604020202020204" pitchFamily="34" charset="0"/>
                <a:cs typeface="Arial" panose="020B0604020202020204" pitchFamily="34" charset="0"/>
              </a:rPr>
              <a:t>evidentiat</a:t>
            </a:r>
            <a:r>
              <a:rPr lang="ro-RO" sz="3200" dirty="0" smtClean="0">
                <a:latin typeface="Arial" panose="020B0604020202020204" pitchFamily="34" charset="0"/>
                <a:cs typeface="Arial" panose="020B0604020202020204" pitchFamily="34" charset="0"/>
              </a:rPr>
              <a:t> </a:t>
            </a:r>
            <a:r>
              <a:rPr lang="ro-RO" sz="3200" dirty="0">
                <a:latin typeface="Arial" panose="020B0604020202020204" pitchFamily="34" charset="0"/>
                <a:cs typeface="Arial" panose="020B0604020202020204" pitchFamily="34" charset="0"/>
              </a:rPr>
              <a:t>o diversitate biologică redusă, reprezentată prin specii aparținând </a:t>
            </a:r>
            <a:r>
              <a:rPr lang="en-US" sz="3200" dirty="0" err="1" smtClean="0">
                <a:latin typeface="Arial" panose="020B0604020202020204" pitchFamily="34" charset="0"/>
                <a:cs typeface="Arial" panose="020B0604020202020204" pitchFamily="34" charset="0"/>
              </a:rPr>
              <a:t>ordinelor</a:t>
            </a:r>
            <a:r>
              <a:rPr lang="ro-RO" sz="3200" dirty="0" smtClean="0">
                <a:latin typeface="Arial" panose="020B0604020202020204" pitchFamily="34" charset="0"/>
                <a:cs typeface="Arial" panose="020B0604020202020204" pitchFamily="34" charset="0"/>
              </a:rPr>
              <a:t> Plecoptera</a:t>
            </a:r>
            <a:r>
              <a:rPr lang="ro-RO" sz="3200" dirty="0">
                <a:latin typeface="Arial" panose="020B0604020202020204" pitchFamily="34" charset="0"/>
                <a:cs typeface="Arial" panose="020B0604020202020204" pitchFamily="34" charset="0"/>
              </a:rPr>
              <a:t>, Trichoptera și </a:t>
            </a:r>
            <a:r>
              <a:rPr lang="ro-RO" sz="3200" dirty="0" smtClean="0">
                <a:latin typeface="Arial" panose="020B0604020202020204" pitchFamily="34" charset="0"/>
                <a:cs typeface="Arial" panose="020B0604020202020204" pitchFamily="34" charset="0"/>
              </a:rPr>
              <a:t>Ephemeropter</a:t>
            </a:r>
            <a:r>
              <a:rPr lang="en-US" sz="3200" dirty="0" smtClean="0">
                <a:latin typeface="Arial" panose="020B0604020202020204" pitchFamily="34" charset="0"/>
                <a:cs typeface="Arial" panose="020B0604020202020204" pitchFamily="34" charset="0"/>
              </a:rPr>
              <a:t>a (</a:t>
            </a:r>
            <a:r>
              <a:rPr lang="en-US" sz="3200" dirty="0" err="1" smtClean="0">
                <a:latin typeface="Arial" panose="020B0604020202020204" pitchFamily="34" charset="0"/>
                <a:cs typeface="Arial" panose="020B0604020202020204" pitchFamily="34" charset="0"/>
              </a:rPr>
              <a:t>Figura</a:t>
            </a:r>
            <a:r>
              <a:rPr lang="en-US" sz="3200" dirty="0" smtClean="0">
                <a:latin typeface="Arial" panose="020B0604020202020204" pitchFamily="34" charset="0"/>
                <a:cs typeface="Arial" panose="020B0604020202020204" pitchFamily="34" charset="0"/>
              </a:rPr>
              <a:t> 2) al</a:t>
            </a:r>
            <a:r>
              <a:rPr lang="ro-RO" sz="3200" dirty="0" smtClean="0">
                <a:latin typeface="Arial" panose="020B0604020202020204" pitchFamily="34" charset="0"/>
                <a:cs typeface="Arial" panose="020B0604020202020204" pitchFamily="34" charset="0"/>
              </a:rPr>
              <a:t>ă</a:t>
            </a:r>
            <a:r>
              <a:rPr lang="en-US" sz="3200" dirty="0" err="1" smtClean="0">
                <a:latin typeface="Arial" panose="020B0604020202020204" pitchFamily="34" charset="0"/>
                <a:cs typeface="Arial" panose="020B0604020202020204" pitchFamily="34" charset="0"/>
              </a:rPr>
              <a:t>turi</a:t>
            </a:r>
            <a:r>
              <a:rPr lang="en-US" sz="3200" dirty="0" smtClean="0">
                <a:latin typeface="Arial" panose="020B0604020202020204" pitchFamily="34" charset="0"/>
                <a:cs typeface="Arial" panose="020B0604020202020204" pitchFamily="34" charset="0"/>
              </a:rPr>
              <a:t> de</a:t>
            </a:r>
            <a:r>
              <a:rPr lang="ro-RO" sz="3200" dirty="0" smtClean="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un </a:t>
            </a:r>
            <a:r>
              <a:rPr lang="en-US" sz="3200" dirty="0" err="1" smtClean="0">
                <a:latin typeface="Arial" panose="020B0604020202020204" pitchFamily="34" charset="0"/>
                <a:cs typeface="Arial" panose="020B0604020202020204" pitchFamily="34" charset="0"/>
              </a:rPr>
              <a:t>num</a:t>
            </a:r>
            <a:r>
              <a:rPr lang="ro-RO" sz="3200" dirty="0" smtClean="0">
                <a:latin typeface="Arial" panose="020B0604020202020204" pitchFamily="34" charset="0"/>
                <a:cs typeface="Arial" panose="020B0604020202020204" pitchFamily="34" charset="0"/>
              </a:rPr>
              <a:t>ă</a:t>
            </a:r>
            <a:r>
              <a:rPr lang="en-US" sz="3200" dirty="0" smtClean="0">
                <a:latin typeface="Arial" panose="020B0604020202020204" pitchFamily="34" charset="0"/>
                <a:cs typeface="Arial" panose="020B0604020202020204" pitchFamily="34" charset="0"/>
              </a:rPr>
              <a:t>r mic de </a:t>
            </a:r>
            <a:r>
              <a:rPr lang="en-US" sz="3200" dirty="0" err="1" smtClean="0">
                <a:latin typeface="Arial" panose="020B0604020202020204" pitchFamily="34" charset="0"/>
                <a:cs typeface="Arial" panose="020B0604020202020204" pitchFamily="34" charset="0"/>
              </a:rPr>
              <a:t>specii</a:t>
            </a:r>
            <a:r>
              <a:rPr lang="en-US" sz="3200" dirty="0" smtClean="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ș</a:t>
            </a:r>
            <a:r>
              <a:rPr lang="en-US" sz="3200" dirty="0" err="1" smtClean="0">
                <a:latin typeface="Arial" panose="020B0604020202020204" pitchFamily="34" charset="0"/>
                <a:cs typeface="Arial" panose="020B0604020202020204" pitchFamily="34" charset="0"/>
              </a:rPr>
              <a:t>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indivizi</a:t>
            </a:r>
            <a:r>
              <a:rPr lang="en-US" sz="3200" dirty="0" smtClean="0">
                <a:latin typeface="Arial" panose="020B0604020202020204" pitchFamily="34" charset="0"/>
                <a:cs typeface="Arial" panose="020B0604020202020204" pitchFamily="34" charset="0"/>
              </a:rPr>
              <a:t> </a:t>
            </a:r>
            <a:r>
              <a:rPr lang="ro-RO" sz="3200" dirty="0" smtClean="0">
                <a:latin typeface="Arial" panose="020B0604020202020204" pitchFamily="34" charset="0"/>
                <a:cs typeface="Arial" panose="020B0604020202020204" pitchFamily="34" charset="0"/>
              </a:rPr>
              <a:t>aparținând </a:t>
            </a:r>
            <a:r>
              <a:rPr lang="ro-RO" sz="3200" dirty="0">
                <a:latin typeface="Arial" panose="020B0604020202020204" pitchFamily="34" charset="0"/>
                <a:cs typeface="Arial" panose="020B0604020202020204" pitchFamily="34" charset="0"/>
              </a:rPr>
              <a:t>ordinelor Diptera, Coleoptera, </a:t>
            </a:r>
            <a:r>
              <a:rPr lang="ro-RO" sz="3200" dirty="0" smtClean="0">
                <a:latin typeface="Arial" panose="020B0604020202020204" pitchFamily="34" charset="0"/>
                <a:cs typeface="Arial" panose="020B0604020202020204" pitchFamily="34" charset="0"/>
              </a:rPr>
              <a:t>Amph</a:t>
            </a:r>
            <a:r>
              <a:rPr lang="en-US" sz="3200" dirty="0" err="1" smtClean="0">
                <a:latin typeface="Arial" panose="020B0604020202020204" pitchFamily="34" charset="0"/>
                <a:cs typeface="Arial" panose="020B0604020202020204" pitchFamily="34" charset="0"/>
              </a:rPr>
              <a:t>i</a:t>
            </a:r>
            <a:r>
              <a:rPr lang="ro-RO" sz="3200" dirty="0" smtClean="0">
                <a:latin typeface="Arial" panose="020B0604020202020204" pitchFamily="34" charset="0"/>
                <a:cs typeface="Arial" panose="020B0604020202020204" pitchFamily="34" charset="0"/>
              </a:rPr>
              <a:t>poda </a:t>
            </a:r>
            <a:r>
              <a:rPr lang="ro-RO" sz="3200" dirty="0">
                <a:latin typeface="Arial" panose="020B0604020202020204" pitchFamily="34" charset="0"/>
                <a:cs typeface="Arial" panose="020B0604020202020204" pitchFamily="34" charset="0"/>
              </a:rPr>
              <a:t>și grupului Viermilor (Plathelminthes și Nemathelminthes – Oligochaeta). </a:t>
            </a:r>
            <a:endParaRPr lang="en-US" sz="3200" dirty="0">
              <a:latin typeface="Arial" panose="020B0604020202020204" pitchFamily="34" charset="0"/>
              <a:cs typeface="Arial" panose="020B0604020202020204" pitchFamily="34" charset="0"/>
            </a:endParaRPr>
          </a:p>
          <a:p>
            <a:pPr algn="just"/>
            <a:r>
              <a:rPr lang="ro-RO" sz="3200" dirty="0">
                <a:latin typeface="Arial" panose="020B0604020202020204" pitchFamily="34" charset="0"/>
                <a:cs typeface="Arial" panose="020B0604020202020204" pitchFamily="34" charset="0"/>
              </a:rPr>
              <a:t>Analiza </a:t>
            </a:r>
            <a:r>
              <a:rPr lang="ro-RO" sz="3200" dirty="0" smtClean="0">
                <a:latin typeface="Arial" panose="020B0604020202020204" pitchFamily="34" charset="0"/>
                <a:cs typeface="Arial" panose="020B0604020202020204" pitchFamily="34" charset="0"/>
              </a:rPr>
              <a:t>rezultatelor</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indi</a:t>
            </a:r>
            <a:r>
              <a:rPr lang="ro-RO" sz="3200" dirty="0" smtClean="0">
                <a:latin typeface="Arial" panose="020B0604020202020204" pitchFamily="34" charset="0"/>
                <a:cs typeface="Arial" panose="020B0604020202020204" pitchFamily="34" charset="0"/>
              </a:rPr>
              <a:t>că </a:t>
            </a:r>
            <a:r>
              <a:rPr lang="ro-RO" sz="3200" dirty="0">
                <a:latin typeface="Arial" panose="020B0604020202020204" pitchFamily="34" charset="0"/>
                <a:cs typeface="Arial" panose="020B0604020202020204" pitchFamily="34" charset="0"/>
              </a:rPr>
              <a:t>o abundență gravimetrică mai ridicată a nevertebratelor în cazul râurilor Olteț, </a:t>
            </a:r>
            <a:r>
              <a:rPr lang="ro-RO" sz="3200" dirty="0" smtClean="0">
                <a:latin typeface="Arial" panose="020B0604020202020204" pitchFamily="34" charset="0"/>
                <a:cs typeface="Arial" panose="020B0604020202020204" pitchFamily="34" charset="0"/>
              </a:rPr>
              <a:t>Galben </a:t>
            </a:r>
            <a:r>
              <a:rPr lang="ro-RO" sz="3200" dirty="0">
                <a:latin typeface="Arial" panose="020B0604020202020204" pitchFamily="34" charset="0"/>
                <a:cs typeface="Arial" panose="020B0604020202020204" pitchFamily="34" charset="0"/>
              </a:rPr>
              <a:t>și Blahnița, și destul de redusă pentru râurile Aniniș și </a:t>
            </a:r>
            <a:r>
              <a:rPr lang="ro-RO" sz="3200" dirty="0" smtClean="0">
                <a:latin typeface="Arial" panose="020B0604020202020204" pitchFamily="34" charset="0"/>
                <a:cs typeface="Arial" panose="020B0604020202020204" pitchFamily="34" charset="0"/>
              </a:rPr>
              <a:t>Cărpiniș</a:t>
            </a:r>
            <a:r>
              <a:rPr lang="en-US" sz="3200" dirty="0" smtClean="0">
                <a:latin typeface="Arial" panose="020B0604020202020204" pitchFamily="34" charset="0"/>
                <a:cs typeface="Arial" panose="020B0604020202020204" pitchFamily="34" charset="0"/>
              </a:rPr>
              <a:t>. </a:t>
            </a:r>
            <a:r>
              <a:rPr lang="da-DK" sz="3200" dirty="0" smtClean="0">
                <a:latin typeface="Arial" panose="020B0604020202020204" pitchFamily="34" charset="0"/>
                <a:cs typeface="Arial" panose="020B0604020202020204" pitchFamily="34" charset="0"/>
              </a:rPr>
              <a:t>Determinarea </a:t>
            </a:r>
            <a:r>
              <a:rPr lang="da-DK" sz="3200" dirty="0">
                <a:latin typeface="Arial" panose="020B0604020202020204" pitchFamily="34" charset="0"/>
                <a:cs typeface="Arial" panose="020B0604020202020204" pitchFamily="34" charset="0"/>
              </a:rPr>
              <a:t>valorilor principalilor parametri fizico-chimici ai apei care condiționează supraviețuirea organismelor acvatice arată că acestea </a:t>
            </a:r>
            <a:r>
              <a:rPr lang="da-DK" sz="3200" dirty="0" smtClean="0">
                <a:latin typeface="Arial" panose="020B0604020202020204" pitchFamily="34" charset="0"/>
                <a:cs typeface="Arial" panose="020B0604020202020204" pitchFamily="34" charset="0"/>
              </a:rPr>
              <a:t>sunt corespunz</a:t>
            </a:r>
            <a:r>
              <a:rPr lang="ro-RO" sz="3200" dirty="0" smtClean="0">
                <a:latin typeface="Arial" panose="020B0604020202020204" pitchFamily="34" charset="0"/>
                <a:cs typeface="Arial" panose="020B0604020202020204" pitchFamily="34" charset="0"/>
              </a:rPr>
              <a:t>ă</a:t>
            </a:r>
            <a:r>
              <a:rPr lang="da-DK" sz="3200" dirty="0" smtClean="0">
                <a:latin typeface="Arial" panose="020B0604020202020204" pitchFamily="34" charset="0"/>
                <a:cs typeface="Arial" panose="020B0604020202020204" pitchFamily="34" charset="0"/>
              </a:rPr>
              <a:t>toare </a:t>
            </a:r>
            <a:r>
              <a:rPr lang="da-DK" sz="3200" dirty="0">
                <a:latin typeface="Arial" panose="020B0604020202020204" pitchFamily="34" charset="0"/>
                <a:cs typeface="Arial" panose="020B0604020202020204" pitchFamily="34" charset="0"/>
              </a:rPr>
              <a:t>apelor </a:t>
            </a:r>
            <a:r>
              <a:rPr lang="da-DK" sz="3200" dirty="0" smtClean="0">
                <a:latin typeface="Arial" panose="020B0604020202020204" pitchFamily="34" charset="0"/>
                <a:cs typeface="Arial" panose="020B0604020202020204" pitchFamily="34" charset="0"/>
              </a:rPr>
              <a:t>montane populate </a:t>
            </a:r>
            <a:r>
              <a:rPr lang="da-DK" sz="3200" dirty="0">
                <a:latin typeface="Arial" panose="020B0604020202020204" pitchFamily="34" charset="0"/>
                <a:cs typeface="Arial" panose="020B0604020202020204" pitchFamily="34" charset="0"/>
              </a:rPr>
              <a:t>de </a:t>
            </a:r>
            <a:r>
              <a:rPr lang="da-DK" sz="3200" dirty="0" smtClean="0">
                <a:latin typeface="Arial" panose="020B0604020202020204" pitchFamily="34" charset="0"/>
                <a:cs typeface="Arial" panose="020B0604020202020204" pitchFamily="34" charset="0"/>
              </a:rPr>
              <a:t>salmonide (Figura 3). </a:t>
            </a:r>
          </a:p>
          <a:p>
            <a:pPr algn="just"/>
            <a:endParaRPr lang="da-DK" sz="3200" dirty="0" smtClean="0">
              <a:latin typeface="Arial" panose="020B0604020202020204" pitchFamily="34" charset="0"/>
              <a:cs typeface="Arial" panose="020B0604020202020204" pitchFamily="34" charset="0"/>
            </a:endParaRPr>
          </a:p>
          <a:p>
            <a:pPr algn="just"/>
            <a:endParaRPr lang="da-DK" sz="3200" dirty="0">
              <a:latin typeface="Arial" panose="020B0604020202020204" pitchFamily="34" charset="0"/>
              <a:cs typeface="Arial" panose="020B0604020202020204" pitchFamily="34" charset="0"/>
            </a:endParaRPr>
          </a:p>
          <a:p>
            <a:pPr algn="just"/>
            <a:endParaRPr lang="da-DK" sz="3200" dirty="0" smtClean="0">
              <a:latin typeface="Arial" panose="020B0604020202020204" pitchFamily="34" charset="0"/>
              <a:cs typeface="Arial" panose="020B0604020202020204" pitchFamily="34" charset="0"/>
            </a:endParaRPr>
          </a:p>
          <a:p>
            <a:pPr algn="just"/>
            <a:endParaRPr lang="da-DK" sz="3200" dirty="0">
              <a:latin typeface="Arial" panose="020B0604020202020204" pitchFamily="34" charset="0"/>
              <a:cs typeface="Arial" panose="020B0604020202020204" pitchFamily="34" charset="0"/>
            </a:endParaRPr>
          </a:p>
          <a:p>
            <a:pPr algn="just"/>
            <a:endParaRPr lang="da-DK" sz="3200" dirty="0" smtClean="0">
              <a:latin typeface="Arial" panose="020B0604020202020204" pitchFamily="34" charset="0"/>
              <a:cs typeface="Arial" panose="020B0604020202020204" pitchFamily="34" charset="0"/>
            </a:endParaRPr>
          </a:p>
          <a:p>
            <a:pPr algn="just"/>
            <a:endParaRPr lang="da-DK" sz="3200" dirty="0">
              <a:latin typeface="Arial" panose="020B0604020202020204" pitchFamily="34" charset="0"/>
              <a:cs typeface="Arial" panose="020B0604020202020204" pitchFamily="34" charset="0"/>
            </a:endParaRPr>
          </a:p>
          <a:p>
            <a:pPr algn="just"/>
            <a:endParaRPr lang="da-DK" sz="3200" dirty="0" smtClean="0">
              <a:latin typeface="Arial" panose="020B0604020202020204" pitchFamily="34" charset="0"/>
              <a:cs typeface="Arial" panose="020B0604020202020204" pitchFamily="34" charset="0"/>
            </a:endParaRPr>
          </a:p>
          <a:p>
            <a:pPr algn="just"/>
            <a:endParaRPr lang="da-DK" sz="3200" dirty="0" smtClean="0">
              <a:latin typeface="Arial" panose="020B0604020202020204" pitchFamily="34" charset="0"/>
              <a:cs typeface="Arial" panose="020B0604020202020204" pitchFamily="34" charset="0"/>
            </a:endParaRPr>
          </a:p>
          <a:p>
            <a:pPr algn="just"/>
            <a:endParaRPr lang="da-DK" sz="3200" dirty="0" smtClean="0">
              <a:latin typeface="Arial" panose="020B0604020202020204" pitchFamily="34" charset="0"/>
              <a:cs typeface="Arial" panose="020B0604020202020204" pitchFamily="34" charset="0"/>
            </a:endParaRPr>
          </a:p>
          <a:p>
            <a:pPr algn="just"/>
            <a:endParaRPr lang="ro-RO" sz="3200" dirty="0" smtClean="0">
              <a:latin typeface="Arial" panose="020B0604020202020204" pitchFamily="34" charset="0"/>
              <a:cs typeface="Arial" panose="020B0604020202020204" pitchFamily="34" charset="0"/>
            </a:endParaRPr>
          </a:p>
          <a:p>
            <a:pPr algn="just"/>
            <a:endParaRPr lang="ro-RO" sz="3200" dirty="0" smtClean="0">
              <a:latin typeface="Arial" panose="020B0604020202020204" pitchFamily="34" charset="0"/>
              <a:cs typeface="Arial" panose="020B0604020202020204" pitchFamily="34" charset="0"/>
            </a:endParaRPr>
          </a:p>
          <a:p>
            <a:pPr algn="just"/>
            <a:endParaRPr lang="ro-RO" sz="3200" dirty="0" smtClean="0">
              <a:latin typeface="Arial" panose="020B0604020202020204" pitchFamily="34" charset="0"/>
              <a:cs typeface="Arial" panose="020B0604020202020204" pitchFamily="34" charset="0"/>
            </a:endParaRPr>
          </a:p>
          <a:p>
            <a:pPr algn="just"/>
            <a:r>
              <a:rPr lang="en-US" sz="3200" dirty="0" err="1" smtClean="0">
                <a:latin typeface="Arial" panose="020B0604020202020204" pitchFamily="34" charset="0"/>
                <a:cs typeface="Arial" panose="020B0604020202020204" pitchFamily="34" charset="0"/>
              </a:rPr>
              <a:t>Figura</a:t>
            </a:r>
            <a:r>
              <a:rPr lang="en-US" sz="3200" dirty="0" smtClean="0">
                <a:latin typeface="Arial" panose="020B0604020202020204" pitchFamily="34" charset="0"/>
                <a:cs typeface="Arial" panose="020B0604020202020204" pitchFamily="34" charset="0"/>
              </a:rPr>
              <a:t> 1. </a:t>
            </a:r>
            <a:r>
              <a:rPr lang="en-US" sz="3200" dirty="0" err="1" smtClean="0">
                <a:latin typeface="Arial" panose="020B0604020202020204" pitchFamily="34" charset="0"/>
                <a:cs typeface="Arial" panose="020B0604020202020204" pitchFamily="34" charset="0"/>
              </a:rPr>
              <a:t>Pe</a:t>
            </a:r>
            <a:r>
              <a:rPr lang="ro-RO" sz="3200" dirty="0" smtClean="0">
                <a:latin typeface="Arial" panose="020B0604020202020204" pitchFamily="34" charset="0"/>
                <a:cs typeface="Arial" panose="020B0604020202020204" pitchFamily="34" charset="0"/>
              </a:rPr>
              <a:t>ș</a:t>
            </a:r>
            <a:r>
              <a:rPr lang="en-US" sz="3200" dirty="0" err="1" smtClean="0">
                <a:latin typeface="Arial" panose="020B0604020202020204" pitchFamily="34" charset="0"/>
                <a:cs typeface="Arial" panose="020B0604020202020204" pitchFamily="34" charset="0"/>
              </a:rPr>
              <a:t>ti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identifica</a:t>
            </a:r>
            <a:r>
              <a:rPr lang="ro-RO" sz="3200" dirty="0" smtClean="0">
                <a:latin typeface="Arial" panose="020B0604020202020204" pitchFamily="34" charset="0"/>
                <a:cs typeface="Arial" panose="020B0604020202020204" pitchFamily="34" charset="0"/>
              </a:rPr>
              <a:t>ț</a:t>
            </a:r>
            <a:r>
              <a:rPr lang="en-US" sz="3200" dirty="0" err="1" smtClean="0">
                <a:latin typeface="Arial" panose="020B0604020202020204" pitchFamily="34" charset="0"/>
                <a:cs typeface="Arial" panose="020B0604020202020204" pitchFamily="34" charset="0"/>
              </a:rPr>
              <a:t>i</a:t>
            </a:r>
            <a:r>
              <a:rPr lang="en-US" sz="3200" dirty="0" smtClean="0">
                <a:latin typeface="Arial" panose="020B0604020202020204" pitchFamily="34" charset="0"/>
                <a:cs typeface="Arial" panose="020B0604020202020204" pitchFamily="34" charset="0"/>
              </a:rPr>
              <a:t> </a:t>
            </a:r>
            <a:r>
              <a:rPr lang="ro-RO" sz="3200" dirty="0" smtClean="0">
                <a:latin typeface="Arial" panose="020B0604020202020204" pitchFamily="34" charset="0"/>
                <a:cs typeface="Arial" panose="020B0604020202020204" pitchFamily="34" charset="0"/>
              </a:rPr>
              <a:t>î</a:t>
            </a:r>
            <a:r>
              <a:rPr lang="en-US" sz="3200" dirty="0" smtClean="0">
                <a:latin typeface="Arial" panose="020B0604020202020204" pitchFamily="34" charset="0"/>
                <a:cs typeface="Arial" panose="020B0604020202020204" pitchFamily="34" charset="0"/>
              </a:rPr>
              <a:t>n r</a:t>
            </a:r>
            <a:r>
              <a:rPr lang="ro-RO" sz="3200" dirty="0" smtClean="0">
                <a:latin typeface="Arial" panose="020B0604020202020204" pitchFamily="34" charset="0"/>
                <a:cs typeface="Arial" panose="020B0604020202020204" pitchFamily="34" charset="0"/>
              </a:rPr>
              <a:t>â</a:t>
            </a:r>
            <a:r>
              <a:rPr lang="en-US" sz="3200" dirty="0" err="1" smtClean="0">
                <a:latin typeface="Arial" panose="020B0604020202020204" pitchFamily="34" charset="0"/>
                <a:cs typeface="Arial" panose="020B0604020202020204" pitchFamily="34" charset="0"/>
              </a:rPr>
              <a:t>urile</a:t>
            </a:r>
            <a:r>
              <a:rPr lang="en-US" sz="3200" dirty="0" smtClean="0">
                <a:latin typeface="Arial" panose="020B0604020202020204" pitchFamily="34" charset="0"/>
                <a:cs typeface="Arial" panose="020B0604020202020204" pitchFamily="34" charset="0"/>
              </a:rPr>
              <a:t> investigate   </a:t>
            </a:r>
            <a:r>
              <a:rPr lang="en-US" sz="3200" dirty="0" err="1" smtClean="0">
                <a:latin typeface="Arial" panose="020B0604020202020204" pitchFamily="34" charset="0"/>
                <a:cs typeface="Arial" panose="020B0604020202020204" pitchFamily="34" charset="0"/>
              </a:rPr>
              <a:t>Figura</a:t>
            </a:r>
            <a:r>
              <a:rPr lang="en-US" sz="3200" dirty="0" smtClean="0">
                <a:latin typeface="Arial" panose="020B0604020202020204" pitchFamily="34" charset="0"/>
                <a:cs typeface="Arial" panose="020B0604020202020204" pitchFamily="34" charset="0"/>
              </a:rPr>
              <a:t> 2. </a:t>
            </a:r>
            <a:r>
              <a:rPr lang="en-US" sz="3200" dirty="0" err="1" smtClean="0">
                <a:latin typeface="Arial" panose="020B0604020202020204" pitchFamily="34" charset="0"/>
                <a:cs typeface="Arial" panose="020B0604020202020204" pitchFamily="34" charset="0"/>
              </a:rPr>
              <a:t>Macronevertebrate</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identificate</a:t>
            </a:r>
            <a:r>
              <a:rPr lang="en-US" sz="3200" dirty="0" smtClean="0">
                <a:latin typeface="Arial" panose="020B0604020202020204" pitchFamily="34" charset="0"/>
                <a:cs typeface="Arial" panose="020B0604020202020204" pitchFamily="34" charset="0"/>
              </a:rPr>
              <a:t> </a:t>
            </a:r>
            <a:r>
              <a:rPr lang="ro-RO" sz="3200" dirty="0" smtClean="0">
                <a:latin typeface="Arial" panose="020B0604020202020204" pitchFamily="34" charset="0"/>
                <a:cs typeface="Arial" panose="020B0604020202020204" pitchFamily="34" charset="0"/>
              </a:rPr>
              <a:t>î</a:t>
            </a:r>
            <a:r>
              <a:rPr lang="en-US" sz="3200" dirty="0" smtClean="0">
                <a:latin typeface="Arial" panose="020B0604020202020204" pitchFamily="34" charset="0"/>
                <a:cs typeface="Arial" panose="020B0604020202020204" pitchFamily="34" charset="0"/>
              </a:rPr>
              <a:t>n </a:t>
            </a:r>
            <a:r>
              <a:rPr lang="ro-RO" sz="3200" dirty="0" smtClean="0">
                <a:latin typeface="Arial" panose="020B0604020202020204" pitchFamily="34" charset="0"/>
                <a:cs typeface="Arial" panose="020B0604020202020204" pitchFamily="34" charset="0"/>
              </a:rPr>
              <a:t>râuri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Figura</a:t>
            </a:r>
            <a:r>
              <a:rPr lang="en-US" sz="3200" dirty="0" smtClean="0">
                <a:latin typeface="Arial" panose="020B0604020202020204" pitchFamily="34" charset="0"/>
                <a:cs typeface="Arial" panose="020B0604020202020204" pitchFamily="34" charset="0"/>
              </a:rPr>
              <a:t> 3.Valorile </a:t>
            </a:r>
            <a:r>
              <a:rPr lang="en-US" sz="3200" dirty="0" err="1" smtClean="0">
                <a:latin typeface="Arial" panose="020B0604020202020204" pitchFamily="34" charset="0"/>
                <a:cs typeface="Arial" panose="020B0604020202020204" pitchFamily="34" charset="0"/>
              </a:rPr>
              <a:t>parametrilor</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apei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pe</a:t>
            </a:r>
            <a:r>
              <a:rPr lang="en-US" sz="3200" dirty="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sta</a:t>
            </a:r>
            <a:r>
              <a:rPr lang="ro-RO" sz="3200" dirty="0" smtClean="0">
                <a:latin typeface="Arial" panose="020B0604020202020204" pitchFamily="34" charset="0"/>
                <a:cs typeface="Arial" panose="020B0604020202020204" pitchFamily="34" charset="0"/>
              </a:rPr>
              <a:t>ț</a:t>
            </a:r>
            <a:r>
              <a:rPr lang="en-US" sz="3200" dirty="0" smtClean="0">
                <a:latin typeface="Arial" panose="020B0604020202020204" pitchFamily="34" charset="0"/>
                <a:cs typeface="Arial" panose="020B0604020202020204" pitchFamily="34" charset="0"/>
              </a:rPr>
              <a:t>ii de </a:t>
            </a:r>
            <a:r>
              <a:rPr lang="en-US" sz="3200" dirty="0" err="1" smtClean="0">
                <a:latin typeface="Arial" panose="020B0604020202020204" pitchFamily="34" charset="0"/>
                <a:cs typeface="Arial" panose="020B0604020202020204" pitchFamily="34" charset="0"/>
              </a:rPr>
              <a:t>prelevare</a:t>
            </a:r>
            <a:endParaRPr lang="en-US" sz="3200" dirty="0" smtClean="0">
              <a:latin typeface="Arial" panose="020B0604020202020204" pitchFamily="34" charset="0"/>
              <a:cs typeface="Arial" panose="020B0604020202020204" pitchFamily="34" charset="0"/>
            </a:endParaRPr>
          </a:p>
        </p:txBody>
      </p:sp>
      <p:sp>
        <p:nvSpPr>
          <p:cNvPr id="23" name="TextBox 22"/>
          <p:cNvSpPr txBox="1"/>
          <p:nvPr/>
        </p:nvSpPr>
        <p:spPr>
          <a:xfrm>
            <a:off x="1588975" y="34371970"/>
            <a:ext cx="28359198" cy="2677656"/>
          </a:xfrm>
          <a:prstGeom prst="rect">
            <a:avLst/>
          </a:prstGeom>
          <a:noFill/>
        </p:spPr>
        <p:txBody>
          <a:bodyPr wrap="square" rtlCol="0">
            <a:spAutoFit/>
          </a:bodyPr>
          <a:lstStyle/>
          <a:p>
            <a:r>
              <a:rPr lang="ro-RO" sz="4000" b="1" dirty="0" smtClean="0">
                <a:latin typeface="Arial" charset="0"/>
                <a:ea typeface="Arial" charset="0"/>
                <a:cs typeface="Arial" charset="0"/>
              </a:rPr>
              <a:t>CONCLUZII</a:t>
            </a:r>
          </a:p>
          <a:p>
            <a:pPr algn="just"/>
            <a:r>
              <a:rPr lang="en-US" sz="3200" dirty="0" err="1" smtClean="0">
                <a:latin typeface="Arial" charset="0"/>
                <a:ea typeface="Arial" charset="0"/>
                <a:cs typeface="Arial" charset="0"/>
              </a:rPr>
              <a:t>Rezultatele</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studiului</a:t>
            </a:r>
            <a:r>
              <a:rPr lang="en-US" sz="3200" dirty="0" smtClean="0">
                <a:latin typeface="Arial" charset="0"/>
                <a:ea typeface="Arial" charset="0"/>
                <a:cs typeface="Arial" charset="0"/>
              </a:rPr>
              <a:t> au </a:t>
            </a:r>
            <a:r>
              <a:rPr lang="en-US" sz="3200" dirty="0" err="1" smtClean="0">
                <a:latin typeface="Arial" charset="0"/>
                <a:ea typeface="Arial" charset="0"/>
                <a:cs typeface="Arial" charset="0"/>
              </a:rPr>
              <a:t>identificat</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prezen</a:t>
            </a:r>
            <a:r>
              <a:rPr lang="ro-RO" sz="3200" dirty="0" smtClean="0">
                <a:latin typeface="Arial" charset="0"/>
                <a:ea typeface="Arial" charset="0"/>
                <a:cs typeface="Arial" charset="0"/>
              </a:rPr>
              <a:t>ț</a:t>
            </a:r>
            <a:r>
              <a:rPr lang="en-US" sz="3200" dirty="0" smtClean="0">
                <a:latin typeface="Arial" charset="0"/>
                <a:ea typeface="Arial" charset="0"/>
                <a:cs typeface="Arial" charset="0"/>
              </a:rPr>
              <a:t>a a 6 </a:t>
            </a:r>
            <a:r>
              <a:rPr lang="en-US" sz="3200" dirty="0" err="1" smtClean="0">
                <a:latin typeface="Arial" charset="0"/>
                <a:ea typeface="Arial" charset="0"/>
                <a:cs typeface="Arial" charset="0"/>
              </a:rPr>
              <a:t>specii</a:t>
            </a:r>
            <a:r>
              <a:rPr lang="en-US" sz="3200" dirty="0" smtClean="0">
                <a:latin typeface="Arial" charset="0"/>
                <a:ea typeface="Arial" charset="0"/>
                <a:cs typeface="Arial" charset="0"/>
              </a:rPr>
              <a:t> de </a:t>
            </a:r>
            <a:r>
              <a:rPr lang="en-US" sz="3200" dirty="0" err="1" smtClean="0">
                <a:latin typeface="Arial" charset="0"/>
                <a:ea typeface="Arial" charset="0"/>
                <a:cs typeface="Arial" charset="0"/>
              </a:rPr>
              <a:t>pe</a:t>
            </a:r>
            <a:r>
              <a:rPr lang="ro-RO" sz="3200" dirty="0" smtClean="0">
                <a:latin typeface="Arial" charset="0"/>
                <a:ea typeface="Arial" charset="0"/>
                <a:cs typeface="Arial" charset="0"/>
              </a:rPr>
              <a:t>ș</a:t>
            </a:r>
            <a:r>
              <a:rPr lang="en-US" sz="3200" dirty="0" err="1" smtClean="0">
                <a:latin typeface="Arial" charset="0"/>
                <a:ea typeface="Arial" charset="0"/>
                <a:cs typeface="Arial" charset="0"/>
              </a:rPr>
              <a:t>ti</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una</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singur</a:t>
            </a:r>
            <a:r>
              <a:rPr lang="ro-RO" sz="3200" dirty="0" smtClean="0">
                <a:latin typeface="Arial" charset="0"/>
                <a:ea typeface="Arial" charset="0"/>
                <a:cs typeface="Arial" charset="0"/>
              </a:rPr>
              <a:t>ă</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av</a:t>
            </a:r>
            <a:r>
              <a:rPr lang="ro-RO" sz="3200" dirty="0" smtClean="0">
                <a:latin typeface="Arial" charset="0"/>
                <a:ea typeface="Arial" charset="0"/>
                <a:cs typeface="Arial" charset="0"/>
              </a:rPr>
              <a:t>â</a:t>
            </a:r>
            <a:r>
              <a:rPr lang="en-US" sz="3200" dirty="0" err="1" smtClean="0">
                <a:latin typeface="Arial" charset="0"/>
                <a:ea typeface="Arial" charset="0"/>
                <a:cs typeface="Arial" charset="0"/>
              </a:rPr>
              <a:t>nd</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statut</a:t>
            </a:r>
            <a:r>
              <a:rPr lang="en-US" sz="3200" dirty="0" smtClean="0">
                <a:latin typeface="Arial" charset="0"/>
                <a:ea typeface="Arial" charset="0"/>
                <a:cs typeface="Arial" charset="0"/>
              </a:rPr>
              <a:t> de </a:t>
            </a:r>
            <a:r>
              <a:rPr lang="en-US" sz="3200" dirty="0" err="1" smtClean="0">
                <a:latin typeface="Arial" charset="0"/>
                <a:ea typeface="Arial" charset="0"/>
                <a:cs typeface="Arial" charset="0"/>
              </a:rPr>
              <a:t>protec</a:t>
            </a:r>
            <a:r>
              <a:rPr lang="ro-RO" sz="3200" dirty="0" smtClean="0">
                <a:latin typeface="Arial" charset="0"/>
                <a:ea typeface="Arial" charset="0"/>
                <a:cs typeface="Arial" charset="0"/>
              </a:rPr>
              <a:t>ț</a:t>
            </a:r>
            <a:r>
              <a:rPr lang="en-US" sz="3200" dirty="0" err="1" smtClean="0">
                <a:latin typeface="Arial" charset="0"/>
                <a:ea typeface="Arial" charset="0"/>
                <a:cs typeface="Arial" charset="0"/>
              </a:rPr>
              <a:t>ie</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Barbus</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petenyi</a:t>
            </a:r>
            <a:r>
              <a:rPr lang="en-US" sz="3200" dirty="0" smtClean="0">
                <a:latin typeface="Arial" charset="0"/>
                <a:ea typeface="Arial" charset="0"/>
                <a:cs typeface="Arial" charset="0"/>
              </a:rPr>
              <a:t> (Haeckel,1847). </a:t>
            </a:r>
            <a:r>
              <a:rPr lang="en-US" sz="3200" dirty="0" err="1" smtClean="0">
                <a:latin typeface="Arial" charset="0"/>
                <a:ea typeface="Arial" charset="0"/>
                <a:cs typeface="Arial" charset="0"/>
              </a:rPr>
              <a:t>Comunit</a:t>
            </a:r>
            <a:r>
              <a:rPr lang="ro-RO" sz="3200" dirty="0" smtClean="0">
                <a:latin typeface="Arial" charset="0"/>
                <a:ea typeface="Arial" charset="0"/>
                <a:cs typeface="Arial" charset="0"/>
              </a:rPr>
              <a:t>ăț</a:t>
            </a:r>
            <a:r>
              <a:rPr lang="en-US" sz="3200" dirty="0" err="1" smtClean="0">
                <a:latin typeface="Arial" charset="0"/>
                <a:ea typeface="Arial" charset="0"/>
                <a:cs typeface="Arial" charset="0"/>
              </a:rPr>
              <a:t>ile</a:t>
            </a:r>
            <a:r>
              <a:rPr lang="en-US" sz="3200" dirty="0" smtClean="0">
                <a:latin typeface="Arial" charset="0"/>
                <a:ea typeface="Arial" charset="0"/>
                <a:cs typeface="Arial" charset="0"/>
              </a:rPr>
              <a:t> de </a:t>
            </a:r>
            <a:r>
              <a:rPr lang="en-US" sz="3200" dirty="0" err="1" smtClean="0">
                <a:latin typeface="Arial" charset="0"/>
                <a:ea typeface="Arial" charset="0"/>
                <a:cs typeface="Arial" charset="0"/>
              </a:rPr>
              <a:t>macronevertebrate</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sunt</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reprezentate</a:t>
            </a:r>
            <a:r>
              <a:rPr lang="en-US" sz="3200" dirty="0" smtClean="0">
                <a:latin typeface="Arial" charset="0"/>
                <a:ea typeface="Arial" charset="0"/>
                <a:cs typeface="Arial" charset="0"/>
              </a:rPr>
              <a:t> </a:t>
            </a:r>
            <a:r>
              <a:rPr lang="ro-RO" sz="3200" dirty="0" smtClean="0">
                <a:latin typeface="Arial" charset="0"/>
                <a:ea typeface="Arial" charset="0"/>
                <a:cs typeface="Arial" charset="0"/>
              </a:rPr>
              <a:t>î</a:t>
            </a:r>
            <a:r>
              <a:rPr lang="en-US" sz="3200" dirty="0" smtClean="0">
                <a:latin typeface="Arial" charset="0"/>
                <a:ea typeface="Arial" charset="0"/>
                <a:cs typeface="Arial" charset="0"/>
              </a:rPr>
              <a:t>n principal de </a:t>
            </a:r>
            <a:r>
              <a:rPr lang="en-US" sz="3200" dirty="0" err="1" smtClean="0">
                <a:latin typeface="Arial" charset="0"/>
                <a:ea typeface="Arial" charset="0"/>
                <a:cs typeface="Arial" charset="0"/>
              </a:rPr>
              <a:t>plecoptere</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trihoptere</a:t>
            </a:r>
            <a:r>
              <a:rPr lang="en-US" sz="3200" dirty="0" smtClean="0">
                <a:latin typeface="Arial" charset="0"/>
                <a:ea typeface="Arial" charset="0"/>
                <a:cs typeface="Arial" charset="0"/>
              </a:rPr>
              <a:t>  </a:t>
            </a:r>
            <a:r>
              <a:rPr lang="ro-RO" sz="3200" dirty="0" err="1">
                <a:latin typeface="Arial" charset="0"/>
                <a:ea typeface="Arial" charset="0"/>
                <a:cs typeface="Arial" charset="0"/>
              </a:rPr>
              <a:t>ș</a:t>
            </a:r>
            <a:r>
              <a:rPr lang="en-US" sz="3200" dirty="0" err="1" smtClean="0">
                <a:latin typeface="Arial" charset="0"/>
                <a:ea typeface="Arial" charset="0"/>
                <a:cs typeface="Arial" charset="0"/>
              </a:rPr>
              <a:t>i</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efemeroptere</a:t>
            </a:r>
            <a:r>
              <a:rPr lang="en-US" sz="3200" dirty="0" smtClean="0">
                <a:latin typeface="Arial" charset="0"/>
                <a:ea typeface="Arial" charset="0"/>
                <a:cs typeface="Arial" charset="0"/>
              </a:rPr>
              <a:t>, cu </a:t>
            </a:r>
            <a:r>
              <a:rPr lang="en-US" sz="3200" dirty="0" err="1" smtClean="0">
                <a:latin typeface="Arial" charset="0"/>
                <a:ea typeface="Arial" charset="0"/>
                <a:cs typeface="Arial" charset="0"/>
              </a:rPr>
              <a:t>abunden</a:t>
            </a:r>
            <a:r>
              <a:rPr lang="ro-RO" sz="3200" dirty="0" smtClean="0">
                <a:latin typeface="Arial" charset="0"/>
                <a:ea typeface="Arial" charset="0"/>
                <a:cs typeface="Arial" charset="0"/>
              </a:rPr>
              <a:t>ță</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redus</a:t>
            </a:r>
            <a:r>
              <a:rPr lang="ro-RO" sz="3200" dirty="0" smtClean="0">
                <a:latin typeface="Arial" charset="0"/>
                <a:ea typeface="Arial" charset="0"/>
                <a:cs typeface="Arial" charset="0"/>
              </a:rPr>
              <a:t>ă</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Calitatea</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apei</a:t>
            </a:r>
            <a:r>
              <a:rPr lang="en-US" sz="3200" dirty="0" smtClean="0">
                <a:latin typeface="Arial" charset="0"/>
                <a:ea typeface="Arial" charset="0"/>
                <a:cs typeface="Arial" charset="0"/>
              </a:rPr>
              <a:t> r</a:t>
            </a:r>
            <a:r>
              <a:rPr lang="ro-RO" sz="3200" dirty="0" smtClean="0">
                <a:latin typeface="Arial" charset="0"/>
                <a:ea typeface="Arial" charset="0"/>
                <a:cs typeface="Arial" charset="0"/>
              </a:rPr>
              <a:t>â</a:t>
            </a:r>
            <a:r>
              <a:rPr lang="en-US" sz="3200" dirty="0" err="1" smtClean="0">
                <a:latin typeface="Arial" charset="0"/>
                <a:ea typeface="Arial" charset="0"/>
                <a:cs typeface="Arial" charset="0"/>
              </a:rPr>
              <a:t>urilor</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corespunde</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criteriilor</a:t>
            </a:r>
            <a:r>
              <a:rPr lang="en-US" sz="3200" dirty="0" smtClean="0">
                <a:latin typeface="Arial" charset="0"/>
                <a:ea typeface="Arial" charset="0"/>
                <a:cs typeface="Arial" charset="0"/>
              </a:rPr>
              <a:t> de </a:t>
            </a:r>
            <a:r>
              <a:rPr lang="en-US" sz="3200" dirty="0" err="1" smtClean="0">
                <a:latin typeface="Arial" charset="0"/>
                <a:ea typeface="Arial" charset="0"/>
                <a:cs typeface="Arial" charset="0"/>
              </a:rPr>
              <a:t>calitate</a:t>
            </a:r>
            <a:r>
              <a:rPr lang="en-US" sz="3200" dirty="0" smtClean="0">
                <a:latin typeface="Arial" charset="0"/>
                <a:ea typeface="Arial" charset="0"/>
                <a:cs typeface="Arial" charset="0"/>
              </a:rPr>
              <a:t> </a:t>
            </a:r>
            <a:r>
              <a:rPr lang="en-US" sz="3200" dirty="0" err="1" smtClean="0">
                <a:latin typeface="Arial" charset="0"/>
                <a:ea typeface="Arial" charset="0"/>
                <a:cs typeface="Arial" charset="0"/>
              </a:rPr>
              <a:t>pentru</a:t>
            </a:r>
            <a:r>
              <a:rPr lang="en-US" sz="3200" dirty="0" smtClean="0">
                <a:latin typeface="Arial" charset="0"/>
                <a:ea typeface="Arial" charset="0"/>
                <a:cs typeface="Arial" charset="0"/>
              </a:rPr>
              <a:t> r</a:t>
            </a:r>
            <a:r>
              <a:rPr lang="ro-RO" sz="3200" dirty="0" smtClean="0">
                <a:latin typeface="Arial" charset="0"/>
                <a:ea typeface="Arial" charset="0"/>
                <a:cs typeface="Arial" charset="0"/>
              </a:rPr>
              <a:t>â</a:t>
            </a:r>
            <a:r>
              <a:rPr lang="en-US" sz="3200" dirty="0" err="1" smtClean="0">
                <a:latin typeface="Arial" charset="0"/>
                <a:ea typeface="Arial" charset="0"/>
                <a:cs typeface="Arial" charset="0"/>
              </a:rPr>
              <a:t>urile</a:t>
            </a:r>
            <a:r>
              <a:rPr lang="en-US" sz="3200" dirty="0" smtClean="0">
                <a:latin typeface="Arial" charset="0"/>
                <a:ea typeface="Arial" charset="0"/>
                <a:cs typeface="Arial" charset="0"/>
              </a:rPr>
              <a:t> de </a:t>
            </a:r>
            <a:r>
              <a:rPr lang="en-US" sz="3200" dirty="0" err="1" smtClean="0">
                <a:latin typeface="Arial" charset="0"/>
                <a:ea typeface="Arial" charset="0"/>
                <a:cs typeface="Arial" charset="0"/>
              </a:rPr>
              <a:t>munte</a:t>
            </a:r>
            <a:r>
              <a:rPr lang="en-US" sz="3200" dirty="0" smtClean="0">
                <a:latin typeface="Arial" charset="0"/>
                <a:ea typeface="Arial" charset="0"/>
                <a:cs typeface="Arial" charset="0"/>
              </a:rPr>
              <a:t>. </a:t>
            </a:r>
            <a:r>
              <a:rPr lang="en-US" sz="3200" dirty="0" err="1"/>
              <a:t>Impactul</a:t>
            </a:r>
            <a:r>
              <a:rPr lang="en-US" sz="3200" dirty="0"/>
              <a:t> </a:t>
            </a:r>
            <a:r>
              <a:rPr lang="en-US" sz="3200" dirty="0" err="1"/>
              <a:t>antropic</a:t>
            </a:r>
            <a:r>
              <a:rPr lang="en-US" sz="3200" dirty="0"/>
              <a:t> </a:t>
            </a:r>
            <a:r>
              <a:rPr lang="en-US" sz="3200" dirty="0" err="1"/>
              <a:t>este</a:t>
            </a:r>
            <a:r>
              <a:rPr lang="en-US" sz="3200" dirty="0"/>
              <a:t> </a:t>
            </a:r>
            <a:r>
              <a:rPr lang="en-US" sz="3200" dirty="0" err="1"/>
              <a:t>puternic</a:t>
            </a:r>
            <a:r>
              <a:rPr lang="en-US" sz="3200" dirty="0"/>
              <a:t> </a:t>
            </a:r>
            <a:r>
              <a:rPr lang="en-US" sz="3200" dirty="0" err="1"/>
              <a:t>asupra</a:t>
            </a:r>
            <a:r>
              <a:rPr lang="en-US" sz="3200" dirty="0"/>
              <a:t> </a:t>
            </a:r>
            <a:r>
              <a:rPr lang="en-US" sz="3200" dirty="0" err="1" smtClean="0"/>
              <a:t>popula</a:t>
            </a:r>
            <a:r>
              <a:rPr lang="ro-RO" sz="3200" dirty="0" smtClean="0"/>
              <a:t>ț</a:t>
            </a:r>
            <a:r>
              <a:rPr lang="en-US" sz="3200" dirty="0" err="1" smtClean="0"/>
              <a:t>iilor</a:t>
            </a:r>
            <a:r>
              <a:rPr lang="en-US" sz="3200" dirty="0" smtClean="0"/>
              <a:t> </a:t>
            </a:r>
            <a:r>
              <a:rPr lang="en-US" sz="3200" dirty="0"/>
              <a:t>de </a:t>
            </a:r>
            <a:r>
              <a:rPr lang="en-US" sz="3200" dirty="0" err="1" smtClean="0"/>
              <a:t>pe</a:t>
            </a:r>
            <a:r>
              <a:rPr lang="ro-RO" sz="3200" dirty="0" smtClean="0"/>
              <a:t>ș</a:t>
            </a:r>
            <a:r>
              <a:rPr lang="en-US" sz="3200" dirty="0" err="1" smtClean="0"/>
              <a:t>ti</a:t>
            </a:r>
            <a:r>
              <a:rPr lang="en-US" sz="3200" dirty="0" smtClean="0"/>
              <a:t> </a:t>
            </a:r>
            <a:r>
              <a:rPr lang="ro-RO" sz="3200" dirty="0" err="1"/>
              <a:t>ș</a:t>
            </a:r>
            <a:r>
              <a:rPr lang="en-US" sz="3200" dirty="0" err="1" smtClean="0"/>
              <a:t>i</a:t>
            </a:r>
            <a:r>
              <a:rPr lang="en-US" sz="3200" dirty="0" smtClean="0"/>
              <a:t> </a:t>
            </a:r>
            <a:r>
              <a:rPr lang="en-US" sz="3200" dirty="0" err="1"/>
              <a:t>constă</a:t>
            </a:r>
            <a:r>
              <a:rPr lang="en-US" sz="3200" dirty="0"/>
              <a:t> </a:t>
            </a:r>
            <a:r>
              <a:rPr lang="en-US" sz="3200" dirty="0" err="1"/>
              <a:t>în</a:t>
            </a:r>
            <a:r>
              <a:rPr lang="en-US" sz="3200" dirty="0"/>
              <a:t> </a:t>
            </a:r>
            <a:r>
              <a:rPr lang="en-US" sz="3200" dirty="0" err="1"/>
              <a:t>modificarea</a:t>
            </a:r>
            <a:r>
              <a:rPr lang="en-US" sz="3200" dirty="0"/>
              <a:t> </a:t>
            </a:r>
            <a:r>
              <a:rPr lang="en-US" sz="3200" dirty="0" err="1" smtClean="0"/>
              <a:t>caracteristicilor</a:t>
            </a:r>
            <a:r>
              <a:rPr lang="en-US" sz="3200" dirty="0" smtClean="0"/>
              <a:t> </a:t>
            </a:r>
            <a:r>
              <a:rPr lang="en-US" sz="3200" dirty="0"/>
              <a:t>de </a:t>
            </a:r>
            <a:r>
              <a:rPr lang="en-US" sz="3200" dirty="0" err="1"/>
              <a:t>scurgere</a:t>
            </a:r>
            <a:r>
              <a:rPr lang="en-US" sz="3200" dirty="0"/>
              <a:t> </a:t>
            </a:r>
            <a:r>
              <a:rPr lang="en-US" sz="3200" dirty="0" err="1"/>
              <a:t>prin</a:t>
            </a:r>
            <a:r>
              <a:rPr lang="en-US" sz="3200" dirty="0"/>
              <a:t> </a:t>
            </a:r>
            <a:r>
              <a:rPr lang="en-US" sz="3200" dirty="0" err="1" smtClean="0"/>
              <a:t>barare</a:t>
            </a:r>
            <a:r>
              <a:rPr lang="en-US" sz="3200" dirty="0" smtClean="0"/>
              <a:t> </a:t>
            </a:r>
            <a:r>
              <a:rPr lang="ro-RO" sz="3200" dirty="0" err="1"/>
              <a:t>ș</a:t>
            </a:r>
            <a:r>
              <a:rPr lang="en-US" sz="3200" dirty="0" err="1" smtClean="0"/>
              <a:t>i</a:t>
            </a:r>
            <a:r>
              <a:rPr lang="en-US" sz="3200" dirty="0" smtClean="0"/>
              <a:t> </a:t>
            </a:r>
            <a:r>
              <a:rPr lang="en-US" sz="3200" dirty="0" err="1" smtClean="0"/>
              <a:t>captare</a:t>
            </a:r>
            <a:r>
              <a:rPr lang="en-US" sz="3200" dirty="0" smtClean="0"/>
              <a:t> de </a:t>
            </a:r>
            <a:r>
              <a:rPr lang="en-US" sz="3200" dirty="0" err="1" smtClean="0"/>
              <a:t>debite</a:t>
            </a:r>
            <a:r>
              <a:rPr lang="en-US" sz="3200" dirty="0" smtClean="0"/>
              <a:t>, </a:t>
            </a:r>
            <a:r>
              <a:rPr lang="en-US" sz="3200" dirty="0" err="1"/>
              <a:t>regularizarea</a:t>
            </a:r>
            <a:r>
              <a:rPr lang="en-US" sz="3200" dirty="0"/>
              <a:t> </a:t>
            </a:r>
            <a:r>
              <a:rPr lang="ro-RO" sz="3200" dirty="0" err="1"/>
              <a:t>ș</a:t>
            </a:r>
            <a:r>
              <a:rPr lang="en-US" sz="3200" dirty="0" err="1" smtClean="0"/>
              <a:t>i</a:t>
            </a:r>
            <a:r>
              <a:rPr lang="en-US" sz="3200" dirty="0" smtClean="0"/>
              <a:t> </a:t>
            </a:r>
            <a:r>
              <a:rPr lang="en-US" sz="3200" dirty="0" err="1"/>
              <a:t>canalizarea</a:t>
            </a:r>
            <a:r>
              <a:rPr lang="en-US" sz="3200" dirty="0"/>
              <a:t> </a:t>
            </a:r>
            <a:r>
              <a:rPr lang="en-US" sz="3200" dirty="0" err="1"/>
              <a:t>cursurilor</a:t>
            </a:r>
            <a:r>
              <a:rPr lang="en-US" sz="3200" dirty="0"/>
              <a:t> </a:t>
            </a:r>
            <a:r>
              <a:rPr lang="en-US" sz="3200" dirty="0" err="1"/>
              <a:t>în</a:t>
            </a:r>
            <a:r>
              <a:rPr lang="en-US" sz="3200" dirty="0"/>
              <a:t> </a:t>
            </a:r>
            <a:r>
              <a:rPr lang="en-US" sz="3200" dirty="0" err="1"/>
              <a:t>zonele</a:t>
            </a:r>
            <a:r>
              <a:rPr lang="en-US" sz="3200" dirty="0"/>
              <a:t> </a:t>
            </a:r>
            <a:r>
              <a:rPr lang="en-US" sz="3200" dirty="0" err="1"/>
              <a:t>locuite</a:t>
            </a:r>
            <a:r>
              <a:rPr lang="en-US" sz="3200" dirty="0"/>
              <a:t>, </a:t>
            </a:r>
            <a:r>
              <a:rPr lang="en-US" sz="3200" dirty="0" err="1"/>
              <a:t>amenajarea</a:t>
            </a:r>
            <a:r>
              <a:rPr lang="en-US" sz="3200" dirty="0"/>
              <a:t> de </a:t>
            </a:r>
            <a:r>
              <a:rPr lang="en-US" sz="3200" dirty="0" err="1"/>
              <a:t>praguri</a:t>
            </a:r>
            <a:r>
              <a:rPr lang="en-US" sz="3200" dirty="0"/>
              <a:t> de </a:t>
            </a:r>
            <a:r>
              <a:rPr lang="en-US" sz="3200" dirty="0" smtClean="0"/>
              <a:t>fund, </a:t>
            </a:r>
            <a:r>
              <a:rPr lang="en-US" sz="3200" dirty="0" err="1"/>
              <a:t>bararea</a:t>
            </a:r>
            <a:r>
              <a:rPr lang="en-US" sz="3200" dirty="0"/>
              <a:t> </a:t>
            </a:r>
            <a:r>
              <a:rPr lang="en-US" sz="3200" dirty="0" err="1"/>
              <a:t>cursurilor</a:t>
            </a:r>
            <a:r>
              <a:rPr lang="en-US" sz="3200" dirty="0"/>
              <a:t> </a:t>
            </a:r>
            <a:r>
              <a:rPr lang="en-US" sz="3200" dirty="0" err="1"/>
              <a:t>pentru</a:t>
            </a:r>
            <a:r>
              <a:rPr lang="en-US" sz="3200" dirty="0"/>
              <a:t> </a:t>
            </a:r>
            <a:r>
              <a:rPr lang="en-US" sz="3200" dirty="0" err="1"/>
              <a:t>captarea</a:t>
            </a:r>
            <a:r>
              <a:rPr lang="en-US" sz="3200" dirty="0"/>
              <a:t> </a:t>
            </a:r>
            <a:r>
              <a:rPr lang="en-US" sz="3200" dirty="0" err="1"/>
              <a:t>apei</a:t>
            </a:r>
            <a:r>
              <a:rPr lang="en-US" sz="3200" dirty="0"/>
              <a:t> </a:t>
            </a:r>
            <a:r>
              <a:rPr lang="en-US" sz="3200" dirty="0" err="1" smtClean="0"/>
              <a:t>potabile</a:t>
            </a:r>
            <a:r>
              <a:rPr lang="ro-RO" sz="3200" dirty="0" smtClean="0"/>
              <a:t>.</a:t>
            </a:r>
            <a:endParaRPr lang="ro-RO" sz="3200" dirty="0">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ro-RO" sz="6000" b="1" dirty="0" smtClean="0">
                <a:latin typeface="Arial Black" panose="020B0A04020102020204" pitchFamily="34" charset="0"/>
              </a:rPr>
              <a:t>Conferința anuală</a:t>
            </a:r>
            <a:endParaRPr lang="en-US" sz="6000" b="1" dirty="0" smtClean="0">
              <a:latin typeface="Arial Black" panose="020B0A04020102020204" pitchFamily="34" charset="0"/>
            </a:endParaRPr>
          </a:p>
          <a:p>
            <a:pPr algn="ctr"/>
            <a:r>
              <a:rPr lang="en-US" sz="6000" b="1" dirty="0" smtClean="0">
                <a:latin typeface="Arial Black" panose="020B0A04020102020204" pitchFamily="34" charset="0"/>
              </a:rPr>
              <a:t>"</a:t>
            </a:r>
            <a:r>
              <a:rPr lang="en-US" sz="6000" b="1" dirty="0" err="1">
                <a:latin typeface="Arial Black" panose="020B0A04020102020204" pitchFamily="34" charset="0"/>
              </a:rPr>
              <a:t>Realizări</a:t>
            </a:r>
            <a:r>
              <a:rPr lang="en-US" sz="6000" b="1" dirty="0">
                <a:latin typeface="Arial Black" panose="020B0A04020102020204" pitchFamily="34" charset="0"/>
              </a:rPr>
              <a:t> </a:t>
            </a:r>
            <a:r>
              <a:rPr lang="en-US" sz="6000" b="1" dirty="0" err="1">
                <a:latin typeface="Arial Black" panose="020B0A04020102020204" pitchFamily="34" charset="0"/>
              </a:rPr>
              <a:t>și</a:t>
            </a:r>
            <a:r>
              <a:rPr lang="en-US" sz="6000" b="1" dirty="0">
                <a:latin typeface="Arial Black" panose="020B0A04020102020204" pitchFamily="34" charset="0"/>
              </a:rPr>
              <a:t> perspective </a:t>
            </a:r>
            <a:r>
              <a:rPr lang="en-US" sz="6000" b="1" dirty="0" err="1">
                <a:latin typeface="Arial Black" panose="020B0A04020102020204" pitchFamily="34" charset="0"/>
              </a:rPr>
              <a:t>în</a:t>
            </a:r>
            <a:r>
              <a:rPr lang="en-US" sz="6000" b="1" dirty="0">
                <a:latin typeface="Arial Black" panose="020B0A04020102020204" pitchFamily="34" charset="0"/>
              </a:rPr>
              <a:t> </a:t>
            </a:r>
            <a:r>
              <a:rPr lang="en-US" sz="6000" b="1" dirty="0" err="1" smtClean="0">
                <a:latin typeface="Arial Black" panose="020B0A04020102020204" pitchFamily="34" charset="0"/>
              </a:rPr>
              <a:t>cercetarea</a:t>
            </a:r>
            <a:r>
              <a:rPr lang="en-US" sz="6000" b="1" dirty="0" smtClean="0">
                <a:latin typeface="Arial Black" panose="020B0A04020102020204" pitchFamily="34" charset="0"/>
              </a:rPr>
              <a:t> </a:t>
            </a:r>
            <a:r>
              <a:rPr lang="en-US" sz="6000" b="1" dirty="0" err="1" smtClean="0">
                <a:latin typeface="Arial Black" panose="020B0A04020102020204" pitchFamily="34" charset="0"/>
              </a:rPr>
              <a:t>agricolă</a:t>
            </a:r>
            <a:r>
              <a:rPr lang="en-US" sz="6000" b="1" dirty="0" smtClean="0">
                <a:latin typeface="Arial Black" panose="020B0A04020102020204" pitchFamily="34" charset="0"/>
              </a:rPr>
              <a:t> </a:t>
            </a:r>
            <a:endParaRPr lang="en-US" sz="6000" b="1" dirty="0">
              <a:latin typeface="Arial Black" panose="020B0A04020102020204" pitchFamily="34" charset="0"/>
            </a:endParaRPr>
          </a:p>
          <a:p>
            <a:pPr algn="ctr"/>
            <a:r>
              <a:rPr lang="en-US" sz="6000" b="1" dirty="0" err="1">
                <a:latin typeface="Arial Black" panose="020B0A04020102020204" pitchFamily="34" charset="0"/>
              </a:rPr>
              <a:t>și</a:t>
            </a:r>
            <a:r>
              <a:rPr lang="en-US" sz="6000" b="1" dirty="0">
                <a:latin typeface="Arial Black" panose="020B0A04020102020204" pitchFamily="34" charset="0"/>
              </a:rPr>
              <a:t> </a:t>
            </a:r>
            <a:r>
              <a:rPr lang="en-US" sz="6000" b="1" dirty="0" err="1">
                <a:latin typeface="Arial Black" panose="020B0A04020102020204" pitchFamily="34" charset="0"/>
              </a:rPr>
              <a:t>silvică</a:t>
            </a:r>
            <a:r>
              <a:rPr lang="en-US" sz="6000" b="1" dirty="0">
                <a:latin typeface="Arial Black" panose="020B0A04020102020204" pitchFamily="34" charset="0"/>
              </a:rPr>
              <a:t> </a:t>
            </a:r>
            <a:r>
              <a:rPr lang="en-US" sz="6000" b="1" dirty="0" err="1">
                <a:latin typeface="Arial Black" panose="020B0A04020102020204" pitchFamily="34" charset="0"/>
              </a:rPr>
              <a:t>românească</a:t>
            </a:r>
            <a:r>
              <a:rPr lang="en-US" sz="6000" b="1" dirty="0">
                <a:latin typeface="Arial Black" panose="020B0A04020102020204" pitchFamily="34" charset="0"/>
              </a:rPr>
              <a:t>”</a:t>
            </a:r>
          </a:p>
          <a:p>
            <a:pPr algn="ctr"/>
            <a:r>
              <a:rPr lang="en-US" sz="6000" b="1" dirty="0" smtClean="0">
                <a:latin typeface="Arial Black" panose="020B0A04020102020204" pitchFamily="34" charset="0"/>
              </a:rPr>
              <a:t>Edi</a:t>
            </a:r>
            <a:r>
              <a:rPr lang="ro-RO" sz="6000" b="1" dirty="0" err="1" smtClean="0">
                <a:latin typeface="Arial Black" panose="020B0A04020102020204" pitchFamily="34" charset="0"/>
              </a:rPr>
              <a:t>ția</a:t>
            </a:r>
            <a:r>
              <a:rPr lang="ro-RO" sz="6000" b="1" dirty="0" smtClean="0">
                <a:latin typeface="Arial Black" panose="020B0A04020102020204" pitchFamily="34" charset="0"/>
              </a:rPr>
              <a:t> a V-a – 2</a:t>
            </a:r>
            <a:r>
              <a:rPr lang="en-US" sz="6000" b="1" dirty="0" smtClean="0">
                <a:latin typeface="Arial Black" panose="020B0A04020102020204" pitchFamily="34" charset="0"/>
              </a:rPr>
              <a:t>8</a:t>
            </a:r>
            <a:r>
              <a:rPr lang="ro-RO" sz="6000" b="1" dirty="0" smtClean="0">
                <a:latin typeface="Arial Black" panose="020B0A04020102020204" pitchFamily="34" charset="0"/>
              </a:rPr>
              <a:t> mai 2026</a:t>
            </a:r>
          </a:p>
          <a:p>
            <a:endParaRPr lang="en-US" sz="6000" dirty="0"/>
          </a:p>
        </p:txBody>
      </p:sp>
      <p:sp>
        <p:nvSpPr>
          <p:cNvPr id="16" name="TextBox 15"/>
          <p:cNvSpPr txBox="1"/>
          <p:nvPr/>
        </p:nvSpPr>
        <p:spPr>
          <a:xfrm>
            <a:off x="27651456" y="1684421"/>
            <a:ext cx="3017282" cy="3662541"/>
          </a:xfrm>
          <a:prstGeom prst="rect">
            <a:avLst/>
          </a:prstGeom>
          <a:noFill/>
        </p:spPr>
        <p:txBody>
          <a:bodyPr wrap="square" rtlCol="0">
            <a:spAutoFit/>
          </a:bodyPr>
          <a:lstStyle/>
          <a:p>
            <a:endParaRPr lang="ro-RO" sz="4000" dirty="0" smtClean="0"/>
          </a:p>
          <a:p>
            <a:endParaRPr lang="ro-RO" sz="4800" dirty="0" smtClean="0"/>
          </a:p>
          <a:p>
            <a:endParaRPr lang="ro-RO" sz="4800" dirty="0"/>
          </a:p>
          <a:p>
            <a:endParaRPr lang="ro-RO" sz="4800" dirty="0" smtClean="0"/>
          </a:p>
          <a:p>
            <a:endParaRPr lang="en-US" sz="4800" dirty="0"/>
          </a:p>
        </p:txBody>
      </p:sp>
      <p:pic>
        <p:nvPicPr>
          <p:cNvPr id="26" name="Picture 25"/>
          <p:cNvPicPr/>
          <p:nvPr/>
        </p:nvPicPr>
        <p:blipFill>
          <a:blip r:embed="rId3">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3" name="Picture 2"/>
          <p:cNvPicPr>
            <a:picLocks noChangeAspect="1"/>
          </p:cNvPicPr>
          <p:nvPr/>
        </p:nvPicPr>
        <p:blipFill>
          <a:blip r:embed="rId4"/>
          <a:stretch>
            <a:fillRect/>
          </a:stretch>
        </p:blipFill>
        <p:spPr>
          <a:xfrm>
            <a:off x="26024492" y="1257414"/>
            <a:ext cx="5203669" cy="3630049"/>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1696930785"/>
              </p:ext>
            </p:extLst>
          </p:nvPr>
        </p:nvGraphicFramePr>
        <p:xfrm>
          <a:off x="1891897" y="27723116"/>
          <a:ext cx="8286146" cy="4027712"/>
        </p:xfrm>
        <a:graphic>
          <a:graphicData uri="http://schemas.openxmlformats.org/drawingml/2006/table">
            <a:tbl>
              <a:tblPr>
                <a:tableStyleId>{5C22544A-7EE6-4342-B048-85BDC9FD1C3A}</a:tableStyleId>
              </a:tblPr>
              <a:tblGrid>
                <a:gridCol w="508887">
                  <a:extLst>
                    <a:ext uri="{9D8B030D-6E8A-4147-A177-3AD203B41FA5}">
                      <a16:colId xmlns:a16="http://schemas.microsoft.com/office/drawing/2014/main" val="20000"/>
                    </a:ext>
                  </a:extLst>
                </a:gridCol>
                <a:gridCol w="1820073">
                  <a:extLst>
                    <a:ext uri="{9D8B030D-6E8A-4147-A177-3AD203B41FA5}">
                      <a16:colId xmlns:a16="http://schemas.microsoft.com/office/drawing/2014/main" val="20001"/>
                    </a:ext>
                  </a:extLst>
                </a:gridCol>
                <a:gridCol w="389688">
                  <a:extLst>
                    <a:ext uri="{9D8B030D-6E8A-4147-A177-3AD203B41FA5}">
                      <a16:colId xmlns:a16="http://schemas.microsoft.com/office/drawing/2014/main" val="20002"/>
                    </a:ext>
                  </a:extLst>
                </a:gridCol>
                <a:gridCol w="390605">
                  <a:extLst>
                    <a:ext uri="{9D8B030D-6E8A-4147-A177-3AD203B41FA5}">
                      <a16:colId xmlns:a16="http://schemas.microsoft.com/office/drawing/2014/main" val="20003"/>
                    </a:ext>
                  </a:extLst>
                </a:gridCol>
                <a:gridCol w="390605">
                  <a:extLst>
                    <a:ext uri="{9D8B030D-6E8A-4147-A177-3AD203B41FA5}">
                      <a16:colId xmlns:a16="http://schemas.microsoft.com/office/drawing/2014/main" val="20004"/>
                    </a:ext>
                  </a:extLst>
                </a:gridCol>
                <a:gridCol w="389688">
                  <a:extLst>
                    <a:ext uri="{9D8B030D-6E8A-4147-A177-3AD203B41FA5}">
                      <a16:colId xmlns:a16="http://schemas.microsoft.com/office/drawing/2014/main" val="20005"/>
                    </a:ext>
                  </a:extLst>
                </a:gridCol>
                <a:gridCol w="389688">
                  <a:extLst>
                    <a:ext uri="{9D8B030D-6E8A-4147-A177-3AD203B41FA5}">
                      <a16:colId xmlns:a16="http://schemas.microsoft.com/office/drawing/2014/main" val="20006"/>
                    </a:ext>
                  </a:extLst>
                </a:gridCol>
                <a:gridCol w="275390">
                  <a:extLst>
                    <a:ext uri="{9D8B030D-6E8A-4147-A177-3AD203B41FA5}">
                      <a16:colId xmlns:a16="http://schemas.microsoft.com/office/drawing/2014/main" val="20007"/>
                    </a:ext>
                  </a:extLst>
                </a:gridCol>
                <a:gridCol w="505820">
                  <a:extLst>
                    <a:ext uri="{9D8B030D-6E8A-4147-A177-3AD203B41FA5}">
                      <a16:colId xmlns:a16="http://schemas.microsoft.com/office/drawing/2014/main" val="20008"/>
                    </a:ext>
                  </a:extLst>
                </a:gridCol>
                <a:gridCol w="389688">
                  <a:extLst>
                    <a:ext uri="{9D8B030D-6E8A-4147-A177-3AD203B41FA5}">
                      <a16:colId xmlns:a16="http://schemas.microsoft.com/office/drawing/2014/main" val="20009"/>
                    </a:ext>
                  </a:extLst>
                </a:gridCol>
                <a:gridCol w="389688">
                  <a:extLst>
                    <a:ext uri="{9D8B030D-6E8A-4147-A177-3AD203B41FA5}">
                      <a16:colId xmlns:a16="http://schemas.microsoft.com/office/drawing/2014/main" val="20010"/>
                    </a:ext>
                  </a:extLst>
                </a:gridCol>
                <a:gridCol w="397940">
                  <a:extLst>
                    <a:ext uri="{9D8B030D-6E8A-4147-A177-3AD203B41FA5}">
                      <a16:colId xmlns:a16="http://schemas.microsoft.com/office/drawing/2014/main" val="20011"/>
                    </a:ext>
                  </a:extLst>
                </a:gridCol>
                <a:gridCol w="515306">
                  <a:extLst>
                    <a:ext uri="{9D8B030D-6E8A-4147-A177-3AD203B41FA5}">
                      <a16:colId xmlns:a16="http://schemas.microsoft.com/office/drawing/2014/main" val="20012"/>
                    </a:ext>
                  </a:extLst>
                </a:gridCol>
                <a:gridCol w="515306">
                  <a:extLst>
                    <a:ext uri="{9D8B030D-6E8A-4147-A177-3AD203B41FA5}">
                      <a16:colId xmlns:a16="http://schemas.microsoft.com/office/drawing/2014/main" val="20013"/>
                    </a:ext>
                  </a:extLst>
                </a:gridCol>
                <a:gridCol w="508887">
                  <a:extLst>
                    <a:ext uri="{9D8B030D-6E8A-4147-A177-3AD203B41FA5}">
                      <a16:colId xmlns:a16="http://schemas.microsoft.com/office/drawing/2014/main" val="20014"/>
                    </a:ext>
                  </a:extLst>
                </a:gridCol>
                <a:gridCol w="508887">
                  <a:extLst>
                    <a:ext uri="{9D8B030D-6E8A-4147-A177-3AD203B41FA5}">
                      <a16:colId xmlns:a16="http://schemas.microsoft.com/office/drawing/2014/main" val="20015"/>
                    </a:ext>
                  </a:extLst>
                </a:gridCol>
              </a:tblGrid>
              <a:tr h="175118">
                <a:tc rowSpan="3">
                  <a:txBody>
                    <a:bodyPr/>
                    <a:lstStyle/>
                    <a:p>
                      <a:pPr>
                        <a:spcAft>
                          <a:spcPts val="0"/>
                        </a:spcAft>
                      </a:pPr>
                      <a:r>
                        <a:rPr lang="en-US" sz="900" dirty="0" err="1">
                          <a:effectLst/>
                        </a:rPr>
                        <a:t>Nr</a:t>
                      </a:r>
                      <a:r>
                        <a:rPr lang="en-US" sz="900" dirty="0">
                          <a:effectLst/>
                        </a:rPr>
                        <a:t>.</a:t>
                      </a:r>
                      <a:endParaRPr lang="en-US" sz="1100" dirty="0">
                        <a:effectLst/>
                      </a:endParaRPr>
                    </a:p>
                    <a:p>
                      <a:pPr>
                        <a:spcAft>
                          <a:spcPts val="0"/>
                        </a:spcAft>
                      </a:pPr>
                      <a:r>
                        <a:rPr lang="en-US" sz="900" dirty="0" err="1">
                          <a:effectLst/>
                        </a:rPr>
                        <a:t>crt</a:t>
                      </a:r>
                      <a:r>
                        <a:rPr lang="en-US" sz="9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3">
                  <a:txBody>
                    <a:bodyPr/>
                    <a:lstStyle/>
                    <a:p>
                      <a:pPr>
                        <a:spcAft>
                          <a:spcPts val="0"/>
                        </a:spcAft>
                      </a:pPr>
                      <a:r>
                        <a:rPr lang="en-US" sz="900">
                          <a:effectLst/>
                        </a:rPr>
                        <a:t>Specia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14">
                  <a:txBody>
                    <a:bodyPr/>
                    <a:lstStyle/>
                    <a:p>
                      <a:pPr>
                        <a:spcAft>
                          <a:spcPts val="0"/>
                        </a:spcAft>
                      </a:pPr>
                      <a:r>
                        <a:rPr lang="en-US" sz="900">
                          <a:effectLst/>
                        </a:rPr>
                        <a:t>Prezenta speciilor in cursurile de apa: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50236">
                <a:tc vMerge="1">
                  <a:txBody>
                    <a:bodyPr/>
                    <a:lstStyle/>
                    <a:p>
                      <a:endParaRPr lang="en-US"/>
                    </a:p>
                  </a:txBody>
                  <a:tcPr/>
                </a:tc>
                <a:tc vMerge="1">
                  <a:txBody>
                    <a:bodyPr/>
                    <a:lstStyle/>
                    <a:p>
                      <a:endParaRPr lang="en-US"/>
                    </a:p>
                  </a:txBody>
                  <a:tcPr/>
                </a:tc>
                <a:tc gridSpan="2">
                  <a:txBody>
                    <a:bodyPr/>
                    <a:lstStyle/>
                    <a:p>
                      <a:pPr>
                        <a:spcAft>
                          <a:spcPts val="0"/>
                        </a:spcAft>
                      </a:pPr>
                      <a:r>
                        <a:rPr lang="en-US" sz="900">
                          <a:effectLst/>
                        </a:rPr>
                        <a:t>Oltet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spcAft>
                          <a:spcPts val="0"/>
                        </a:spcAft>
                      </a:pPr>
                      <a:r>
                        <a:rPr lang="en-US" sz="900">
                          <a:effectLst/>
                        </a:rPr>
                        <a:t>Pr. Galben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spcAft>
                          <a:spcPts val="0"/>
                        </a:spcAft>
                      </a:pPr>
                      <a:r>
                        <a:rPr lang="en-US" sz="900">
                          <a:effectLst/>
                        </a:rPr>
                        <a:t>Gilort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spcAft>
                          <a:spcPts val="0"/>
                        </a:spcAft>
                      </a:pPr>
                      <a:r>
                        <a:rPr lang="en-US" sz="900">
                          <a:effectLst/>
                        </a:rPr>
                        <a:t>Pociova-liste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spcAft>
                          <a:spcPts val="0"/>
                        </a:spcAft>
                      </a:pPr>
                      <a:r>
                        <a:rPr lang="en-US" sz="900">
                          <a:effectLst/>
                        </a:rPr>
                        <a:t>Aninis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spcAft>
                          <a:spcPts val="0"/>
                        </a:spcAft>
                      </a:pPr>
                      <a:r>
                        <a:rPr lang="en-US" sz="900">
                          <a:effectLst/>
                        </a:rPr>
                        <a:t>Rados/</a:t>
                      </a:r>
                      <a:endParaRPr lang="en-US" sz="1100">
                        <a:effectLst/>
                      </a:endParaRPr>
                    </a:p>
                    <a:p>
                      <a:pPr>
                        <a:spcAft>
                          <a:spcPts val="0"/>
                        </a:spcAft>
                      </a:pPr>
                      <a:r>
                        <a:rPr lang="en-US" sz="900">
                          <a:effectLst/>
                        </a:rPr>
                        <a:t>Carpinis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spcAft>
                          <a:spcPts val="0"/>
                        </a:spcAft>
                      </a:pPr>
                      <a:r>
                        <a:rPr lang="en-US" sz="900">
                          <a:effectLst/>
                        </a:rPr>
                        <a:t>Blahnita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0001"/>
                  </a:ext>
                </a:extLst>
              </a:tr>
              <a:tr h="175118">
                <a:tc vMerge="1">
                  <a:txBody>
                    <a:bodyPr/>
                    <a:lstStyle/>
                    <a:p>
                      <a:endParaRPr lang="en-US"/>
                    </a:p>
                  </a:txBody>
                  <a:tcPr/>
                </a:tc>
                <a:tc vMerge="1">
                  <a:txBody>
                    <a:bodyPr/>
                    <a:lstStyle/>
                    <a:p>
                      <a:endParaRPr lang="en-US"/>
                    </a:p>
                  </a:txBody>
                  <a:tcPr/>
                </a:tc>
                <a:tc>
                  <a:txBody>
                    <a:bodyPr/>
                    <a:lstStyle/>
                    <a:p>
                      <a:pPr>
                        <a:spcAft>
                          <a:spcPts val="0"/>
                        </a:spcAft>
                      </a:pPr>
                      <a:r>
                        <a:rPr lang="en-US" sz="900">
                          <a:effectLst/>
                        </a:rPr>
                        <a:t>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50236">
                <a:tc>
                  <a:txBody>
                    <a:bodyPr/>
                    <a:lstStyle/>
                    <a:p>
                      <a:pPr>
                        <a:spcAft>
                          <a:spcPts val="0"/>
                        </a:spcAft>
                      </a:pPr>
                      <a:r>
                        <a:rPr lang="en-US" sz="9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Salmo trutta (Linnaeus, 1858)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50236">
                <a:tc>
                  <a:txBody>
                    <a:bodyPr/>
                    <a:lstStyle/>
                    <a:p>
                      <a:pPr>
                        <a:spcAft>
                          <a:spcPts val="0"/>
                        </a:spcAft>
                      </a:pPr>
                      <a:r>
                        <a:rPr lang="en-US" sz="9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Barbus petenyi (Haeckel, 1847)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50236">
                <a:tc>
                  <a:txBody>
                    <a:bodyPr/>
                    <a:lstStyle/>
                    <a:p>
                      <a:pPr>
                        <a:spcAft>
                          <a:spcPts val="0"/>
                        </a:spcAft>
                      </a:pPr>
                      <a:r>
                        <a:rPr lang="en-US" sz="9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Phoxinus phoxinus (Linnaeus, 1758)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350236">
                <a:tc>
                  <a:txBody>
                    <a:bodyPr/>
                    <a:lstStyle/>
                    <a:p>
                      <a:pPr>
                        <a:spcAft>
                          <a:spcPts val="0"/>
                        </a:spcAft>
                      </a:pPr>
                      <a:r>
                        <a:rPr lang="en-US" sz="9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Barbatula barbatula (Linnaeus, 1758)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350236">
                <a:tc>
                  <a:txBody>
                    <a:bodyPr/>
                    <a:lstStyle/>
                    <a:p>
                      <a:pPr>
                        <a:spcAft>
                          <a:spcPts val="0"/>
                        </a:spcAft>
                      </a:pPr>
                      <a:r>
                        <a:rPr lang="en-US" sz="9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Squalius cephalus (Linnaeus, 1758)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525353">
                <a:tc>
                  <a:txBody>
                    <a:bodyPr/>
                    <a:lstStyle/>
                    <a:p>
                      <a:pPr>
                        <a:spcAft>
                          <a:spcPts val="0"/>
                        </a:spcAft>
                      </a:pPr>
                      <a:r>
                        <a:rPr lang="en-US" sz="900">
                          <a:effectLst/>
                        </a:rPr>
                        <a:t>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Alburnoides bipunctatus (Bloch, 1782)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525353">
                <a:tc>
                  <a:txBody>
                    <a:bodyPr/>
                    <a:lstStyle/>
                    <a:p>
                      <a:pPr>
                        <a:spcAft>
                          <a:spcPts val="0"/>
                        </a:spcAft>
                      </a:pPr>
                      <a:r>
                        <a:rPr lang="en-US" sz="900">
                          <a:effectLst/>
                        </a:rPr>
                        <a:t>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Romanogobio uranoscopus (Agassiz, 1828)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r h="350236">
                <a:tc>
                  <a:txBody>
                    <a:bodyPr/>
                    <a:lstStyle/>
                    <a:p>
                      <a:pPr>
                        <a:spcAft>
                          <a:spcPts val="0"/>
                        </a:spcAft>
                      </a:pPr>
                      <a:r>
                        <a:rPr lang="en-US" sz="900">
                          <a:effectLst/>
                        </a:rPr>
                        <a:t>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Eudontomyzon mariae (Berg, 1931)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0"/>
                  </a:ext>
                </a:extLst>
              </a:tr>
              <a:tr h="175118">
                <a:tc>
                  <a:txBody>
                    <a:bodyPr/>
                    <a:lstStyle/>
                    <a:p>
                      <a:pPr>
                        <a:spcAft>
                          <a:spcPts val="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dirty="0">
                          <a:effectLst/>
                        </a:rPr>
                        <a:t>Total </a:t>
                      </a:r>
                      <a:r>
                        <a:rPr lang="en-US" sz="900" dirty="0" err="1">
                          <a:effectLst/>
                        </a:rPr>
                        <a:t>prezenta</a:t>
                      </a:r>
                      <a:r>
                        <a:rPr lang="en-US" sz="900" dirty="0">
                          <a:effectLst/>
                        </a:rPr>
                        <a:t> </a:t>
                      </a:r>
                      <a:r>
                        <a:rPr lang="en-US" sz="900" dirty="0" err="1">
                          <a:effectLst/>
                        </a:rPr>
                        <a:t>specii</a:t>
                      </a:r>
                      <a:r>
                        <a:rPr lang="en-US" sz="9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dirty="0">
                          <a:effectLst/>
                        </a:rPr>
                        <a:t>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US" sz="900" dirty="0">
                          <a:effectLst/>
                        </a:rPr>
                        <a:t>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1"/>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790053557"/>
              </p:ext>
            </p:extLst>
          </p:nvPr>
        </p:nvGraphicFramePr>
        <p:xfrm>
          <a:off x="19532479" y="26943560"/>
          <a:ext cx="10829685" cy="5897880"/>
        </p:xfrm>
        <a:graphic>
          <a:graphicData uri="http://schemas.openxmlformats.org/drawingml/2006/table">
            <a:tbl>
              <a:tblPr>
                <a:tableStyleId>{5C22544A-7EE6-4342-B048-85BDC9FD1C3A}</a:tableStyleId>
              </a:tblPr>
              <a:tblGrid>
                <a:gridCol w="702572">
                  <a:extLst>
                    <a:ext uri="{9D8B030D-6E8A-4147-A177-3AD203B41FA5}">
                      <a16:colId xmlns:a16="http://schemas.microsoft.com/office/drawing/2014/main" val="20000"/>
                    </a:ext>
                  </a:extLst>
                </a:gridCol>
                <a:gridCol w="1075109">
                  <a:extLst>
                    <a:ext uri="{9D8B030D-6E8A-4147-A177-3AD203B41FA5}">
                      <a16:colId xmlns:a16="http://schemas.microsoft.com/office/drawing/2014/main" val="20001"/>
                    </a:ext>
                  </a:extLst>
                </a:gridCol>
                <a:gridCol w="726653">
                  <a:extLst>
                    <a:ext uri="{9D8B030D-6E8A-4147-A177-3AD203B41FA5}">
                      <a16:colId xmlns:a16="http://schemas.microsoft.com/office/drawing/2014/main" val="20002"/>
                    </a:ext>
                  </a:extLst>
                </a:gridCol>
                <a:gridCol w="702572">
                  <a:extLst>
                    <a:ext uri="{9D8B030D-6E8A-4147-A177-3AD203B41FA5}">
                      <a16:colId xmlns:a16="http://schemas.microsoft.com/office/drawing/2014/main" val="20003"/>
                    </a:ext>
                  </a:extLst>
                </a:gridCol>
                <a:gridCol w="702572">
                  <a:extLst>
                    <a:ext uri="{9D8B030D-6E8A-4147-A177-3AD203B41FA5}">
                      <a16:colId xmlns:a16="http://schemas.microsoft.com/office/drawing/2014/main" val="20004"/>
                    </a:ext>
                  </a:extLst>
                </a:gridCol>
                <a:gridCol w="702572">
                  <a:extLst>
                    <a:ext uri="{9D8B030D-6E8A-4147-A177-3AD203B41FA5}">
                      <a16:colId xmlns:a16="http://schemas.microsoft.com/office/drawing/2014/main" val="20005"/>
                    </a:ext>
                  </a:extLst>
                </a:gridCol>
                <a:gridCol w="594213">
                  <a:extLst>
                    <a:ext uri="{9D8B030D-6E8A-4147-A177-3AD203B41FA5}">
                      <a16:colId xmlns:a16="http://schemas.microsoft.com/office/drawing/2014/main" val="20006"/>
                    </a:ext>
                  </a:extLst>
                </a:gridCol>
                <a:gridCol w="602713">
                  <a:extLst>
                    <a:ext uri="{9D8B030D-6E8A-4147-A177-3AD203B41FA5}">
                      <a16:colId xmlns:a16="http://schemas.microsoft.com/office/drawing/2014/main" val="20007"/>
                    </a:ext>
                  </a:extLst>
                </a:gridCol>
                <a:gridCol w="602713">
                  <a:extLst>
                    <a:ext uri="{9D8B030D-6E8A-4147-A177-3AD203B41FA5}">
                      <a16:colId xmlns:a16="http://schemas.microsoft.com/office/drawing/2014/main" val="20008"/>
                    </a:ext>
                  </a:extLst>
                </a:gridCol>
                <a:gridCol w="702572">
                  <a:extLst>
                    <a:ext uri="{9D8B030D-6E8A-4147-A177-3AD203B41FA5}">
                      <a16:colId xmlns:a16="http://schemas.microsoft.com/office/drawing/2014/main" val="20009"/>
                    </a:ext>
                  </a:extLst>
                </a:gridCol>
                <a:gridCol w="702572">
                  <a:extLst>
                    <a:ext uri="{9D8B030D-6E8A-4147-A177-3AD203B41FA5}">
                      <a16:colId xmlns:a16="http://schemas.microsoft.com/office/drawing/2014/main" val="20010"/>
                    </a:ext>
                  </a:extLst>
                </a:gridCol>
                <a:gridCol w="1506426">
                  <a:extLst>
                    <a:ext uri="{9D8B030D-6E8A-4147-A177-3AD203B41FA5}">
                      <a16:colId xmlns:a16="http://schemas.microsoft.com/office/drawing/2014/main" val="20011"/>
                    </a:ext>
                  </a:extLst>
                </a:gridCol>
                <a:gridCol w="1506426">
                  <a:extLst>
                    <a:ext uri="{9D8B030D-6E8A-4147-A177-3AD203B41FA5}">
                      <a16:colId xmlns:a16="http://schemas.microsoft.com/office/drawing/2014/main" val="20012"/>
                    </a:ext>
                  </a:extLst>
                </a:gridCol>
              </a:tblGrid>
              <a:tr h="147264">
                <a:tc rowSpan="2">
                  <a:txBody>
                    <a:bodyPr/>
                    <a:lstStyle/>
                    <a:p>
                      <a:pPr fontAlgn="auto">
                        <a:spcAft>
                          <a:spcPts val="0"/>
                        </a:spcAft>
                      </a:pPr>
                      <a:r>
                        <a:rPr lang="ro-RO" sz="1000" dirty="0">
                          <a:effectLst/>
                        </a:rPr>
                        <a:t>Nr.</a:t>
                      </a:r>
                      <a:endParaRPr lang="en-US" sz="1100" dirty="0">
                        <a:effectLst/>
                      </a:endParaRPr>
                    </a:p>
                    <a:p>
                      <a:pPr fontAlgn="auto">
                        <a:spcAft>
                          <a:spcPts val="0"/>
                        </a:spcAft>
                      </a:pPr>
                      <a:r>
                        <a:rPr lang="ro-RO" sz="1000" dirty="0">
                          <a:effectLst/>
                        </a:rPr>
                        <a:t>crt.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fontAlgn="auto">
                        <a:spcAft>
                          <a:spcPts val="0"/>
                        </a:spcAft>
                      </a:pPr>
                      <a:r>
                        <a:rPr lang="ro-RO" sz="1000">
                          <a:effectLst/>
                        </a:rPr>
                        <a:t>Raul/Statia/</a:t>
                      </a:r>
                      <a:endParaRPr lang="en-US" sz="1100">
                        <a:effectLst/>
                      </a:endParaRPr>
                    </a:p>
                    <a:p>
                      <a:pPr fontAlgn="auto">
                        <a:spcAft>
                          <a:spcPts val="0"/>
                        </a:spcAft>
                      </a:pPr>
                      <a:r>
                        <a:rPr lang="ro-RO" sz="1000">
                          <a:effectLst/>
                        </a:rPr>
                        <a:t>Cod statie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fontAlgn="auto">
                        <a:spcAft>
                          <a:spcPts val="0"/>
                        </a:spcAft>
                      </a:pPr>
                      <a:r>
                        <a:rPr lang="ro-RO" sz="1000">
                          <a:effectLst/>
                        </a:rPr>
                        <a:t>An/</a:t>
                      </a:r>
                      <a:endParaRPr lang="en-US" sz="1100">
                        <a:effectLst/>
                      </a:endParaRPr>
                    </a:p>
                    <a:p>
                      <a:pPr fontAlgn="auto">
                        <a:spcAft>
                          <a:spcPts val="0"/>
                        </a:spcAft>
                      </a:pPr>
                      <a:r>
                        <a:rPr lang="ro-RO" sz="1000">
                          <a:effectLst/>
                        </a:rPr>
                        <a:t>Sezon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10">
                  <a:txBody>
                    <a:bodyPr/>
                    <a:lstStyle/>
                    <a:p>
                      <a:pPr algn="ctr" fontAlgn="auto">
                        <a:spcAft>
                          <a:spcPts val="0"/>
                        </a:spcAft>
                        <a:tabLst>
                          <a:tab pos="386715" algn="l"/>
                          <a:tab pos="777240" algn="l"/>
                        </a:tabLst>
                      </a:pPr>
                      <a:r>
                        <a:rPr lang="ro-RO" sz="1000">
                          <a:effectLst/>
                        </a:rPr>
                        <a:t>Parametri fizici si chimici ai apei</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41792">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auto">
                        <a:spcAft>
                          <a:spcPts val="0"/>
                        </a:spcAft>
                      </a:pPr>
                      <a:r>
                        <a:rPr lang="ro-RO" sz="1000">
                          <a:effectLst/>
                        </a:rPr>
                        <a:t>T apa</a:t>
                      </a:r>
                      <a:endParaRPr lang="en-US" sz="1100">
                        <a:effectLst/>
                      </a:endParaRPr>
                    </a:p>
                    <a:p>
                      <a:pPr algn="ctr" fontAlgn="auto">
                        <a:spcAft>
                          <a:spcPts val="0"/>
                        </a:spcAft>
                      </a:pPr>
                      <a:r>
                        <a:rPr lang="ro-RO" sz="1000">
                          <a:effectLst/>
                        </a:rPr>
                        <a:t> </a:t>
                      </a:r>
                      <a:r>
                        <a:rPr lang="ro-RO" sz="1000" baseline="30000">
                          <a:effectLst/>
                        </a:rPr>
                        <a:t>0</a:t>
                      </a:r>
                      <a:r>
                        <a:rPr lang="ro-RO" sz="1000">
                          <a:effectLst/>
                        </a:rPr>
                        <a:t>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pH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53975" algn="ctr" fontAlgn="auto">
                        <a:spcAft>
                          <a:spcPts val="0"/>
                        </a:spcAft>
                      </a:pPr>
                      <a:r>
                        <a:rPr lang="ro-RO" sz="1000">
                          <a:effectLst/>
                        </a:rPr>
                        <a:t>O</a:t>
                      </a:r>
                      <a:r>
                        <a:rPr lang="ro-RO" sz="1000" baseline="-25000">
                          <a:effectLst/>
                        </a:rPr>
                        <a:t>2</a:t>
                      </a:r>
                      <a:r>
                        <a:rPr lang="ro-RO" sz="1000">
                          <a:effectLst/>
                        </a:rPr>
                        <a:t> mg/l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D.T. </a:t>
                      </a:r>
                      <a:endParaRPr lang="en-US" sz="1100">
                        <a:effectLst/>
                      </a:endParaRPr>
                    </a:p>
                    <a:p>
                      <a:pPr algn="ctr" fontAlgn="auto">
                        <a:spcAft>
                          <a:spcPts val="0"/>
                        </a:spcAft>
                      </a:pPr>
                      <a:r>
                        <a:rPr lang="ro-RO" sz="1000" baseline="30000">
                          <a:effectLst/>
                        </a:rPr>
                        <a:t>0</a:t>
                      </a:r>
                      <a:r>
                        <a:rPr lang="ro-RO" sz="1000">
                          <a:effectLst/>
                        </a:rPr>
                        <a:t>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D.C. </a:t>
                      </a:r>
                      <a:r>
                        <a:rPr lang="ro-RO" sz="1000" baseline="30000">
                          <a:effectLst/>
                        </a:rPr>
                        <a:t>0</a:t>
                      </a:r>
                      <a:r>
                        <a:rPr lang="ro-RO" sz="1000">
                          <a:effectLst/>
                        </a:rPr>
                        <a:t>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Nitrati mg/l</a:t>
                      </a:r>
                      <a:endParaRPr lang="en-US" sz="1100">
                        <a:effectLst/>
                      </a:endParaRPr>
                    </a:p>
                    <a:p>
                      <a:pPr algn="ctr" fontAlgn="auto">
                        <a:spcAft>
                          <a:spcPts val="0"/>
                        </a:spcAft>
                      </a:pPr>
                      <a:r>
                        <a:rPr lang="ro-RO" sz="1000">
                          <a:effectLst/>
                        </a:rPr>
                        <a:t>NO</a:t>
                      </a:r>
                      <a:r>
                        <a:rPr lang="ro-RO" sz="1000" baseline="-25000">
                          <a:effectLst/>
                        </a:rPr>
                        <a:t>3</a:t>
                      </a:r>
                      <a:r>
                        <a:rPr lang="ro-RO" sz="1000" baseline="30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dirty="0">
                          <a:effectLst/>
                        </a:rPr>
                        <a:t>Nitriti mg/l</a:t>
                      </a:r>
                      <a:endParaRPr lang="en-US" sz="1100" dirty="0">
                        <a:effectLst/>
                      </a:endParaRPr>
                    </a:p>
                    <a:p>
                      <a:pPr algn="ctr" fontAlgn="auto">
                        <a:spcAft>
                          <a:spcPts val="0"/>
                        </a:spcAft>
                      </a:pPr>
                      <a:r>
                        <a:rPr lang="ro-RO" sz="1000" dirty="0">
                          <a:effectLst/>
                        </a:rPr>
                        <a:t>NO</a:t>
                      </a:r>
                      <a:r>
                        <a:rPr lang="ro-RO" sz="1000" baseline="-25000" dirty="0">
                          <a:effectLst/>
                        </a:rPr>
                        <a:t>2</a:t>
                      </a:r>
                      <a:r>
                        <a:rPr lang="ro-RO" sz="1000" baseline="300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Amoniu mg/l</a:t>
                      </a:r>
                      <a:endParaRPr lang="en-US" sz="1100">
                        <a:effectLst/>
                      </a:endParaRPr>
                    </a:p>
                    <a:p>
                      <a:pPr algn="ctr" fontAlgn="auto">
                        <a:spcAft>
                          <a:spcPts val="0"/>
                        </a:spcAft>
                      </a:pPr>
                      <a:r>
                        <a:rPr lang="ro-RO" sz="1000">
                          <a:effectLst/>
                        </a:rPr>
                        <a:t>NH</a:t>
                      </a:r>
                      <a:r>
                        <a:rPr lang="ro-RO" sz="1000" baseline="-25000">
                          <a:effectLst/>
                        </a:rPr>
                        <a:t>3</a:t>
                      </a:r>
                      <a:r>
                        <a:rPr lang="ro-RO" sz="1000" baseline="30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Fosfati mg/l</a:t>
                      </a:r>
                      <a:endParaRPr lang="en-US" sz="1100">
                        <a:effectLst/>
                      </a:endParaRPr>
                    </a:p>
                    <a:p>
                      <a:pPr algn="ctr" fontAlgn="auto">
                        <a:spcAft>
                          <a:spcPts val="0"/>
                        </a:spcAft>
                      </a:pPr>
                      <a:r>
                        <a:rPr lang="ro-RO" sz="1000">
                          <a:effectLst/>
                        </a:rPr>
                        <a:t>PO</a:t>
                      </a:r>
                      <a:r>
                        <a:rPr lang="ro-RO" sz="1000" baseline="-25000">
                          <a:effectLst/>
                        </a:rPr>
                        <a:t>4</a:t>
                      </a:r>
                      <a:r>
                        <a:rPr lang="ro-RO" sz="1000" baseline="300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Obs.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47264">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147264">
                <a:tc gridSpan="13">
                  <a:txBody>
                    <a:bodyPr/>
                    <a:lstStyle/>
                    <a:p>
                      <a:pPr fontAlgn="auto">
                        <a:spcAft>
                          <a:spcPts val="0"/>
                        </a:spcAft>
                      </a:pPr>
                      <a:r>
                        <a:rPr lang="ro-RO" sz="1000" dirty="0">
                          <a:effectLst/>
                        </a:rPr>
                        <a:t>Raul Oltet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Statiile S1,S2,S3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 X. 2014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7,0-7,3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7,1-7,2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11,5-11,0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5,6-5,8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0,16-0,18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PO4 peste limita (&gt;0,5 mg/l)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147264">
                <a:tc>
                  <a:txBody>
                    <a:bodyPr/>
                    <a:lstStyle/>
                    <a:p>
                      <a:pPr fontAlgn="auto">
                        <a:spcAft>
                          <a:spcPts val="0"/>
                        </a:spcAft>
                      </a:pPr>
                      <a:r>
                        <a:rPr lang="fr-FR"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Statiile S1,S2,S3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IV,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7,5-8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10,5-10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7,6-7,8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PO4 peste limita (&gt;0,5 mg/l)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147264">
                <a:tc>
                  <a:txBody>
                    <a:bodyPr/>
                    <a:lstStyle/>
                    <a:p>
                      <a:pPr fontAlgn="auto">
                        <a:spcAft>
                          <a:spcPts val="0"/>
                        </a:spcAft>
                      </a:pPr>
                      <a:r>
                        <a:rPr lang="fr-FR"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Statiile S1,S2,S3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14,0-14,5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8,3-8,2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0,33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900">
                          <a:effectLst/>
                        </a:rPr>
                        <a:t>Calitate corespunzatoare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147264">
                <a:tc>
                  <a:txBody>
                    <a:bodyPr/>
                    <a:lstStyle/>
                    <a:p>
                      <a:pPr fontAlgn="auto">
                        <a:spcAft>
                          <a:spcPts val="0"/>
                        </a:spcAft>
                      </a:pPr>
                      <a:r>
                        <a:rPr lang="fr-FR"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Statiile S1,S2,S3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16,2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900">
                          <a:effectLst/>
                        </a:rPr>
                        <a:t>Calitate corespunzatoare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147264">
                <a:tc gridSpan="13">
                  <a:txBody>
                    <a:bodyPr/>
                    <a:lstStyle/>
                    <a:p>
                      <a:pPr fontAlgn="auto">
                        <a:spcAft>
                          <a:spcPts val="0"/>
                        </a:spcAft>
                      </a:pPr>
                      <a:r>
                        <a:rPr lang="ro-RO" sz="1000">
                          <a:effectLst/>
                        </a:rPr>
                        <a:t>Paraul Galbenu</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S1,S2,S3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X, 2014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5,1-5,7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6,9-7,1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12,2-12,3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4,0-6,4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0,03-0,15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1,1-1,3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PO4 peste limita (&gt;0,5 mg/l)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r h="147264">
                <a:tc>
                  <a:txBody>
                    <a:bodyPr/>
                    <a:lstStyle/>
                    <a:p>
                      <a:pPr fontAlgn="auto">
                        <a:spcAft>
                          <a:spcPts val="0"/>
                        </a:spcAft>
                      </a:pPr>
                      <a:r>
                        <a:rPr lang="fr-FR"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S1,S2,S3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IV,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7,2-7,5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10,8-10,9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3,2-4,0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0,4-0,9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0,2-1,12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PO4 peste limita (&gt;0,5 mg/l)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0"/>
                  </a:ext>
                </a:extLst>
              </a:tr>
              <a:tr h="147264">
                <a:tc>
                  <a:txBody>
                    <a:bodyPr/>
                    <a:lstStyle/>
                    <a:p>
                      <a:pPr fontAlgn="auto">
                        <a:spcAft>
                          <a:spcPts val="0"/>
                        </a:spcAft>
                      </a:pPr>
                      <a:r>
                        <a:rPr lang="fr-FR"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S1,S2,S3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14,2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1"/>
                  </a:ext>
                </a:extLst>
              </a:tr>
              <a:tr h="147264">
                <a:tc>
                  <a:txBody>
                    <a:bodyPr/>
                    <a:lstStyle/>
                    <a:p>
                      <a:pPr fontAlgn="auto">
                        <a:spcAft>
                          <a:spcPts val="0"/>
                        </a:spcAft>
                      </a:pPr>
                      <a:r>
                        <a:rPr lang="fr-FR"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S1,S2,S3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2"/>
                  </a:ext>
                </a:extLst>
              </a:tr>
              <a:tr h="147264">
                <a:tc>
                  <a:txBody>
                    <a:bodyPr/>
                    <a:lstStyle/>
                    <a:p>
                      <a:pPr fontAlgn="auto">
                        <a:spcAft>
                          <a:spcPts val="0"/>
                        </a:spcAft>
                      </a:pPr>
                      <a:r>
                        <a:rPr lang="fr-FR"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S1,S2,S3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VIII,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3"/>
                  </a:ext>
                </a:extLst>
              </a:tr>
              <a:tr h="147264">
                <a:tc>
                  <a:txBody>
                    <a:bodyPr/>
                    <a:lstStyle/>
                    <a:p>
                      <a:pPr fontAlgn="auto">
                        <a:spcAft>
                          <a:spcPts val="0"/>
                        </a:spcAft>
                      </a:pPr>
                      <a:r>
                        <a:rPr lang="fr-FR"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4"/>
                  </a:ext>
                </a:extLst>
              </a:tr>
              <a:tr h="147264">
                <a:tc gridSpan="13">
                  <a:txBody>
                    <a:bodyPr/>
                    <a:lstStyle/>
                    <a:p>
                      <a:pPr fontAlgn="auto">
                        <a:spcAft>
                          <a:spcPts val="0"/>
                        </a:spcAft>
                      </a:pPr>
                      <a:r>
                        <a:rPr lang="ro-RO" sz="1000" dirty="0">
                          <a:effectLst/>
                        </a:rPr>
                        <a:t>Raul Gilort-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5"/>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 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X, 2014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6"/>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 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12,5-11,6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0,42-0,43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7"/>
                  </a:ext>
                </a:extLst>
              </a:tr>
              <a:tr h="147264">
                <a:tc gridSpan="13">
                  <a:txBody>
                    <a:bodyPr/>
                    <a:lstStyle/>
                    <a:p>
                      <a:pPr fontAlgn="auto">
                        <a:spcAft>
                          <a:spcPts val="0"/>
                        </a:spcAft>
                      </a:pPr>
                      <a:r>
                        <a:rPr lang="ro-RO" sz="1000">
                          <a:effectLst/>
                        </a:rPr>
                        <a:t>Raul Aninis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8"/>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X, 2014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PO4 peste limita (&gt;0,5 mg/l)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9"/>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11,7-12,9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6,8-6,9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9,2-9,4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0,57-0,68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Calitate corespunzatoare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20"/>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14,0-14,5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9,0-9,1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21"/>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18,5-18,8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8,5-8,7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22"/>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VIII,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23"/>
                  </a:ext>
                </a:extLst>
              </a:tr>
              <a:tr h="132538">
                <a:tc gridSpan="13">
                  <a:txBody>
                    <a:bodyPr/>
                    <a:lstStyle/>
                    <a:p>
                      <a:pPr algn="just" fontAlgn="auto">
                        <a:spcAft>
                          <a:spcPts val="0"/>
                        </a:spcAft>
                      </a:pPr>
                      <a:r>
                        <a:rPr lang="ro-RO" sz="900">
                          <a:effectLst/>
                        </a:rPr>
                        <a:t>Paraul Pociovalistea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24"/>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8,1-8,0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0,55-0,9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25"/>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26"/>
                  </a:ext>
                </a:extLst>
              </a:tr>
              <a:tr h="132538">
                <a:tc gridSpan="13">
                  <a:txBody>
                    <a:bodyPr/>
                    <a:lstStyle/>
                    <a:p>
                      <a:pPr algn="just" fontAlgn="auto">
                        <a:spcAft>
                          <a:spcPts val="0"/>
                        </a:spcAft>
                      </a:pPr>
                      <a:r>
                        <a:rPr lang="ro-RO" sz="900">
                          <a:effectLst/>
                        </a:rPr>
                        <a:t>Raul Ciocadia / Rados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27"/>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 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12,0-12,3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6,7-6,8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8,7-8,9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0,58-0,68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28"/>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 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14,0-14,2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dirty="0">
                          <a:effectLst/>
                        </a:rPr>
                        <a:t>6,8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9,2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29"/>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 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18,2-18,5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30"/>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 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VIII,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16,5-16,9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31"/>
                  </a:ext>
                </a:extLst>
              </a:tr>
              <a:tr h="132538">
                <a:tc gridSpan="13">
                  <a:txBody>
                    <a:bodyPr/>
                    <a:lstStyle/>
                    <a:p>
                      <a:pPr algn="just" fontAlgn="auto">
                        <a:spcAft>
                          <a:spcPts val="0"/>
                        </a:spcAft>
                      </a:pPr>
                      <a:r>
                        <a:rPr lang="ro-RO" sz="900">
                          <a:effectLst/>
                        </a:rPr>
                        <a:t>Raul Blahnita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32"/>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Statiile S1, 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9,2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0,66-0,7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33"/>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Statia 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14,2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6,7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9,2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34"/>
                  </a:ext>
                </a:extLst>
              </a:tr>
              <a:tr h="147264">
                <a:tc>
                  <a:txBody>
                    <a:bodyPr/>
                    <a:lstStyle/>
                    <a:p>
                      <a:pPr fontAlgn="auto">
                        <a:spcAft>
                          <a:spcPts val="0"/>
                        </a:spcAft>
                      </a:pPr>
                      <a:r>
                        <a:rPr lang="ro-RO"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Statia 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a:effectLst/>
                        </a:rPr>
                        <a:t>VII, 2015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35"/>
                  </a:ext>
                </a:extLst>
              </a:tr>
              <a:tr h="147264">
                <a:tc>
                  <a:txBody>
                    <a:bodyPr/>
                    <a:lstStyle/>
                    <a:p>
                      <a:pPr fontAlgn="auto">
                        <a:spcAft>
                          <a:spcPts val="0"/>
                        </a:spcAft>
                      </a:pPr>
                      <a:r>
                        <a:rPr lang="ro-RO"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auto">
                        <a:spcAft>
                          <a:spcPts val="0"/>
                        </a:spcAft>
                      </a:pPr>
                      <a:r>
                        <a:rPr lang="ro-RO" sz="1000">
                          <a:effectLst/>
                        </a:rPr>
                        <a:t>Statia S2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spcAft>
                          <a:spcPts val="0"/>
                        </a:spcAft>
                      </a:pPr>
                      <a:r>
                        <a:rPr lang="ro-RO" sz="1000" dirty="0">
                          <a:effectLst/>
                        </a:rPr>
                        <a:t>VIII,2015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17,3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8,3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dirty="0">
                          <a:effectLst/>
                        </a:rPr>
                        <a:t>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fontAlgn="auto">
                        <a:spcAft>
                          <a:spcPts val="0"/>
                        </a:spcAft>
                      </a:pPr>
                      <a:r>
                        <a:rPr lang="ro-RO" sz="10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auto">
                        <a:spcAft>
                          <a:spcPts val="0"/>
                        </a:spcAft>
                      </a:pPr>
                      <a:r>
                        <a:rPr lang="ro-RO"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36"/>
                  </a:ext>
                </a:extLst>
              </a:tr>
            </a:tbl>
          </a:graphicData>
        </a:graphic>
      </p:graphicFrame>
      <p:pic>
        <p:nvPicPr>
          <p:cNvPr id="27" name="Picture 26"/>
          <p:cNvPicPr>
            <a:picLocks noChangeAspect="1"/>
          </p:cNvPicPr>
          <p:nvPr/>
        </p:nvPicPr>
        <p:blipFill>
          <a:blip r:embed="rId5"/>
          <a:stretch>
            <a:fillRect/>
          </a:stretch>
        </p:blipFill>
        <p:spPr>
          <a:xfrm>
            <a:off x="10409860" y="27184565"/>
            <a:ext cx="8835253" cy="5104813"/>
          </a:xfrm>
          <a:prstGeom prst="rect">
            <a:avLst/>
          </a:prstGeom>
        </p:spPr>
      </p:pic>
    </p:spTree>
    <p:extLst>
      <p:ext uri="{BB962C8B-B14F-4D97-AF65-F5344CB8AC3E}">
        <p14:creationId xmlns:p14="http://schemas.microsoft.com/office/powerpoint/2010/main" val="14782318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2862322"/>
          </a:xfrm>
          <a:prstGeom prst="rect">
            <a:avLst/>
          </a:prstGeom>
          <a:noFill/>
        </p:spPr>
        <p:txBody>
          <a:bodyPr wrap="square" rtlCol="0">
            <a:spAutoFit/>
          </a:bodyPr>
          <a:lstStyle/>
          <a:p>
            <a:pPr algn="ctr"/>
            <a:r>
              <a:rPr lang="en-US" sz="6000" b="1" dirty="0">
                <a:latin typeface="Arial" panose="020B0604020202020204" pitchFamily="34" charset="0"/>
                <a:cs typeface="Arial" panose="020B0604020202020204" pitchFamily="34" charset="0"/>
              </a:rPr>
              <a:t>STUDY ON THE ICHTHYOFAUNA OF THE UPPER BASIN OF MOUNTAIN RIVERS IN THE NATURA 2000 SITE ROSAC 0128 NORTH OF THE EASTERN GORJ</a:t>
            </a:r>
            <a:endParaRPr lang="en-US" sz="6000" dirty="0">
              <a:latin typeface="Arial" panose="020B0604020202020204" pitchFamily="34" charset="0"/>
              <a:cs typeface="Arial" panose="020B0604020202020204" pitchFamily="34" charset="0"/>
            </a:endParaRPr>
          </a:p>
        </p:txBody>
      </p:sp>
      <p:sp>
        <p:nvSpPr>
          <p:cNvPr id="19" name="TextBox 18"/>
          <p:cNvSpPr txBox="1"/>
          <p:nvPr/>
        </p:nvSpPr>
        <p:spPr>
          <a:xfrm>
            <a:off x="1771853" y="9327403"/>
            <a:ext cx="28359197" cy="1200329"/>
          </a:xfrm>
          <a:prstGeom prst="rect">
            <a:avLst/>
          </a:prstGeom>
          <a:noFill/>
        </p:spPr>
        <p:txBody>
          <a:bodyPr wrap="square" rtlCol="0">
            <a:spAutoFit/>
          </a:bodyPr>
          <a:lstStyle/>
          <a:p>
            <a:pPr algn="r"/>
            <a:r>
              <a:rPr lang="en-US" sz="3600" b="1" dirty="0" smtClean="0">
                <a:latin typeface="Arial" panose="020B0604020202020204" pitchFamily="34" charset="0"/>
                <a:cs typeface="Arial" panose="020B0604020202020204" pitchFamily="34" charset="0"/>
              </a:rPr>
              <a:t>Ion </a:t>
            </a:r>
            <a:r>
              <a:rPr lang="en-US" sz="3600" b="1" dirty="0">
                <a:latin typeface="Arial" panose="020B0604020202020204" pitchFamily="34" charset="0"/>
                <a:cs typeface="Arial" panose="020B0604020202020204" pitchFamily="34" charset="0"/>
              </a:rPr>
              <a:t>CRISTEA </a:t>
            </a:r>
            <a:r>
              <a:rPr lang="en-US" sz="3600" b="1" baseline="30000" dirty="0">
                <a:latin typeface="Arial" panose="020B0604020202020204" pitchFamily="34" charset="0"/>
                <a:cs typeface="Arial" panose="020B0604020202020204" pitchFamily="34" charset="0"/>
              </a:rPr>
              <a:t>1</a:t>
            </a:r>
            <a:r>
              <a:rPr lang="en-US" sz="3600" b="1" dirty="0">
                <a:latin typeface="Arial" panose="020B0604020202020204" pitchFamily="34" charset="0"/>
                <a:cs typeface="Arial" panose="020B0604020202020204" pitchFamily="34" charset="0"/>
              </a:rPr>
              <a:t>, George SÎRBU </a:t>
            </a:r>
            <a:r>
              <a:rPr lang="en-US" sz="3600" b="1" baseline="30000" dirty="0">
                <a:latin typeface="Arial" panose="020B0604020202020204" pitchFamily="34" charset="0"/>
                <a:cs typeface="Arial" panose="020B0604020202020204" pitchFamily="34" charset="0"/>
              </a:rPr>
              <a:t>2 *</a:t>
            </a:r>
            <a:endParaRPr lang="en-US" sz="3600" baseline="30000" dirty="0">
              <a:latin typeface="Arial" panose="020B0604020202020204" pitchFamily="34" charset="0"/>
              <a:cs typeface="Arial" panose="020B0604020202020204" pitchFamily="34" charset="0"/>
            </a:endParaRPr>
          </a:p>
          <a:p>
            <a:pPr algn="r"/>
            <a:endParaRPr lang="ro-RO" sz="3600" b="1" i="1" dirty="0">
              <a:latin typeface="Arial" charset="0"/>
              <a:ea typeface="Arial" charset="0"/>
              <a:cs typeface="Arial" charset="0"/>
            </a:endParaRPr>
          </a:p>
        </p:txBody>
      </p:sp>
      <p:sp>
        <p:nvSpPr>
          <p:cNvPr id="20" name="TextBox 19"/>
          <p:cNvSpPr txBox="1"/>
          <p:nvPr/>
        </p:nvSpPr>
        <p:spPr>
          <a:xfrm>
            <a:off x="2014568" y="10609750"/>
            <a:ext cx="28776842" cy="2923877"/>
          </a:xfrm>
          <a:prstGeom prst="rect">
            <a:avLst/>
          </a:prstGeom>
          <a:noFill/>
        </p:spPr>
        <p:txBody>
          <a:bodyPr wrap="square" rtlCol="0">
            <a:spAutoFit/>
          </a:bodyPr>
          <a:lstStyle/>
          <a:p>
            <a:r>
              <a:rPr lang="ro-RO" sz="4000" b="1" dirty="0" smtClean="0">
                <a:latin typeface="Arial" charset="0"/>
                <a:ea typeface="Arial" charset="0"/>
                <a:cs typeface="Arial" charset="0"/>
              </a:rPr>
              <a:t>INTRODUCTION:</a:t>
            </a:r>
            <a:r>
              <a:rPr lang="en-US" sz="4000" b="1" dirty="0" smtClean="0">
                <a:latin typeface="Arial" charset="0"/>
                <a:ea typeface="Arial" charset="0"/>
                <a:cs typeface="Arial" charset="0"/>
              </a:rPr>
              <a:t> </a:t>
            </a:r>
            <a:endParaRPr lang="ro-RO" sz="4000" b="1" dirty="0">
              <a:latin typeface="Arial" charset="0"/>
              <a:ea typeface="Arial" charset="0"/>
              <a:cs typeface="Arial" charset="0"/>
            </a:endParaRPr>
          </a:p>
          <a:p>
            <a:pPr algn="just"/>
            <a:r>
              <a:rPr lang="en-US" sz="3600" dirty="0">
                <a:latin typeface="Arial" charset="0"/>
                <a:ea typeface="Arial" charset="0"/>
                <a:cs typeface="Arial" charset="0"/>
              </a:rPr>
              <a:t>The </a:t>
            </a:r>
            <a:r>
              <a:rPr lang="en-US" sz="3600" dirty="0" err="1" smtClean="0">
                <a:latin typeface="Arial" charset="0"/>
                <a:ea typeface="Arial" charset="0"/>
                <a:cs typeface="Arial" charset="0"/>
              </a:rPr>
              <a:t>ichthyofauni</a:t>
            </a:r>
            <a:r>
              <a:rPr lang="ro-RO" sz="3600" dirty="0" smtClean="0">
                <a:latin typeface="Arial" charset="0"/>
                <a:ea typeface="Arial" charset="0"/>
                <a:cs typeface="Arial" charset="0"/>
              </a:rPr>
              <a:t>sti</a:t>
            </a:r>
            <a:r>
              <a:rPr lang="en-US" sz="3600" dirty="0" smtClean="0">
                <a:latin typeface="Arial" charset="0"/>
                <a:ea typeface="Arial" charset="0"/>
                <a:cs typeface="Arial" charset="0"/>
              </a:rPr>
              <a:t>c </a:t>
            </a:r>
            <a:r>
              <a:rPr lang="en-US" sz="3600" dirty="0">
                <a:latin typeface="Arial" charset="0"/>
                <a:ea typeface="Arial" charset="0"/>
                <a:cs typeface="Arial" charset="0"/>
              </a:rPr>
              <a:t>study carried out within the Natura 2000 site ROSAC 0128 North of the Eastern </a:t>
            </a:r>
            <a:r>
              <a:rPr lang="en-US" sz="3600" dirty="0" smtClean="0">
                <a:latin typeface="Arial" charset="0"/>
                <a:ea typeface="Arial" charset="0"/>
                <a:cs typeface="Arial" charset="0"/>
              </a:rPr>
              <a:t>Go</a:t>
            </a:r>
            <a:r>
              <a:rPr lang="ro-RO" sz="3600" dirty="0" smtClean="0">
                <a:latin typeface="Arial" charset="0"/>
                <a:ea typeface="Arial" charset="0"/>
                <a:cs typeface="Arial" charset="0"/>
              </a:rPr>
              <a:t>rj</a:t>
            </a:r>
            <a:r>
              <a:rPr lang="en-US" sz="3600" dirty="0" smtClean="0">
                <a:latin typeface="Arial" charset="0"/>
                <a:ea typeface="Arial" charset="0"/>
                <a:cs typeface="Arial" charset="0"/>
              </a:rPr>
              <a:t> </a:t>
            </a:r>
            <a:r>
              <a:rPr lang="en-US" sz="3600" dirty="0">
                <a:latin typeface="Arial" charset="0"/>
                <a:ea typeface="Arial" charset="0"/>
                <a:cs typeface="Arial" charset="0"/>
              </a:rPr>
              <a:t>aimed to identify the presence, establish the distribution and assess the conservation status of fish populations of community interest in the upper basin of the </a:t>
            </a:r>
            <a:r>
              <a:rPr lang="en-US" sz="3600" dirty="0" err="1">
                <a:latin typeface="Arial" charset="0"/>
                <a:ea typeface="Arial" charset="0"/>
                <a:cs typeface="Arial" charset="0"/>
              </a:rPr>
              <a:t>Olteț</a:t>
            </a:r>
            <a:r>
              <a:rPr lang="en-US" sz="3600" dirty="0">
                <a:latin typeface="Arial" charset="0"/>
                <a:ea typeface="Arial" charset="0"/>
                <a:cs typeface="Arial" charset="0"/>
              </a:rPr>
              <a:t> River and in the upper segments of the main tributaries of the </a:t>
            </a:r>
            <a:r>
              <a:rPr lang="en-US" sz="3600" dirty="0" err="1">
                <a:latin typeface="Arial" charset="0"/>
                <a:ea typeface="Arial" charset="0"/>
                <a:cs typeface="Arial" charset="0"/>
              </a:rPr>
              <a:t>Gilort</a:t>
            </a:r>
            <a:r>
              <a:rPr lang="en-US" sz="3600" dirty="0">
                <a:latin typeface="Arial" charset="0"/>
                <a:ea typeface="Arial" charset="0"/>
                <a:cs typeface="Arial" charset="0"/>
              </a:rPr>
              <a:t> River, namely the </a:t>
            </a:r>
            <a:r>
              <a:rPr lang="en-US" sz="3600" dirty="0" err="1">
                <a:latin typeface="Arial" charset="0"/>
                <a:ea typeface="Arial" charset="0"/>
                <a:cs typeface="Arial" charset="0"/>
              </a:rPr>
              <a:t>Galben</a:t>
            </a:r>
            <a:r>
              <a:rPr lang="en-US" sz="3600" dirty="0">
                <a:latin typeface="Arial" charset="0"/>
                <a:ea typeface="Arial" charset="0"/>
                <a:cs typeface="Arial" charset="0"/>
              </a:rPr>
              <a:t>, </a:t>
            </a:r>
            <a:r>
              <a:rPr lang="en-US" sz="3600" dirty="0" err="1">
                <a:latin typeface="Arial" charset="0"/>
                <a:ea typeface="Arial" charset="0"/>
                <a:cs typeface="Arial" charset="0"/>
              </a:rPr>
              <a:t>Pociovaliște</a:t>
            </a:r>
            <a:r>
              <a:rPr lang="en-US" sz="3600" dirty="0">
                <a:latin typeface="Arial" charset="0"/>
                <a:ea typeface="Arial" charset="0"/>
                <a:cs typeface="Arial" charset="0"/>
              </a:rPr>
              <a:t>, </a:t>
            </a:r>
            <a:r>
              <a:rPr lang="en-US" sz="3600" dirty="0" err="1">
                <a:latin typeface="Arial" charset="0"/>
                <a:ea typeface="Arial" charset="0"/>
                <a:cs typeface="Arial" charset="0"/>
              </a:rPr>
              <a:t>Aniniș</a:t>
            </a:r>
            <a:r>
              <a:rPr lang="en-US" sz="3600" dirty="0">
                <a:latin typeface="Arial" charset="0"/>
                <a:ea typeface="Arial" charset="0"/>
                <a:cs typeface="Arial" charset="0"/>
              </a:rPr>
              <a:t>, </a:t>
            </a:r>
            <a:r>
              <a:rPr lang="en-US" sz="3600" dirty="0" err="1">
                <a:latin typeface="Arial" charset="0"/>
                <a:ea typeface="Arial" charset="0"/>
                <a:cs typeface="Arial" charset="0"/>
              </a:rPr>
              <a:t>Radoș</a:t>
            </a:r>
            <a:r>
              <a:rPr lang="en-US" sz="3600" dirty="0">
                <a:latin typeface="Arial" charset="0"/>
                <a:ea typeface="Arial" charset="0"/>
                <a:cs typeface="Arial" charset="0"/>
              </a:rPr>
              <a:t> and </a:t>
            </a:r>
            <a:r>
              <a:rPr lang="en-US" sz="3600" dirty="0" err="1">
                <a:latin typeface="Arial" charset="0"/>
                <a:ea typeface="Arial" charset="0"/>
                <a:cs typeface="Arial" charset="0"/>
              </a:rPr>
              <a:t>Blahnița</a:t>
            </a:r>
            <a:r>
              <a:rPr lang="en-US" sz="3600" dirty="0">
                <a:latin typeface="Arial" charset="0"/>
                <a:ea typeface="Arial" charset="0"/>
                <a:cs typeface="Arial" charset="0"/>
              </a:rPr>
              <a:t> streams, tributaries with permanent water flow, but with strong fluctuations in flow </a:t>
            </a:r>
            <a:r>
              <a:rPr lang="en-US" sz="3600" dirty="0" smtClean="0">
                <a:latin typeface="Arial" charset="0"/>
                <a:ea typeface="Arial" charset="0"/>
                <a:cs typeface="Arial" charset="0"/>
              </a:rPr>
              <a:t>rates</a:t>
            </a:r>
            <a:r>
              <a:rPr lang="ro-RO" sz="3600" dirty="0" smtClean="0">
                <a:latin typeface="Arial" charset="0"/>
                <a:ea typeface="Arial" charset="0"/>
                <a:cs typeface="Arial" charset="0"/>
              </a:rPr>
              <a:t>.</a:t>
            </a:r>
          </a:p>
        </p:txBody>
      </p:sp>
      <p:sp>
        <p:nvSpPr>
          <p:cNvPr id="21" name="TextBox 20"/>
          <p:cNvSpPr txBox="1"/>
          <p:nvPr/>
        </p:nvSpPr>
        <p:spPr>
          <a:xfrm>
            <a:off x="1891897" y="14377206"/>
            <a:ext cx="28776842" cy="5139869"/>
          </a:xfrm>
          <a:prstGeom prst="rect">
            <a:avLst/>
          </a:prstGeom>
          <a:noFill/>
        </p:spPr>
        <p:txBody>
          <a:bodyPr wrap="square" rtlCol="0">
            <a:spAutoFit/>
          </a:bodyPr>
          <a:lstStyle/>
          <a:p>
            <a:r>
              <a:rPr lang="ro-RO" sz="4000" b="1" dirty="0" smtClean="0">
                <a:latin typeface="Arial" charset="0"/>
                <a:ea typeface="Arial" charset="0"/>
                <a:cs typeface="Arial" charset="0"/>
              </a:rPr>
              <a:t>MATERIAL ŞI METHODS</a:t>
            </a:r>
          </a:p>
          <a:p>
            <a:pPr algn="just"/>
            <a:r>
              <a:rPr lang="en-US" sz="3200" dirty="0">
                <a:latin typeface="Arial" charset="0"/>
                <a:ea typeface="Arial" charset="0"/>
                <a:cs typeface="Arial" charset="0"/>
              </a:rPr>
              <a:t>For the inventory and monitoring of the </a:t>
            </a:r>
            <a:r>
              <a:rPr lang="en-US" sz="3200" dirty="0" err="1">
                <a:latin typeface="Arial" charset="0"/>
                <a:ea typeface="Arial" charset="0"/>
                <a:cs typeface="Arial" charset="0"/>
              </a:rPr>
              <a:t>ichthyofauna</a:t>
            </a:r>
            <a:r>
              <a:rPr lang="en-US" sz="3200" dirty="0">
                <a:latin typeface="Arial" charset="0"/>
                <a:ea typeface="Arial" charset="0"/>
                <a:cs typeface="Arial" charset="0"/>
              </a:rPr>
              <a:t>, sampling stations were established on the </a:t>
            </a:r>
            <a:r>
              <a:rPr lang="en-US" sz="3200" dirty="0" err="1">
                <a:latin typeface="Arial" charset="0"/>
                <a:ea typeface="Arial" charset="0"/>
                <a:cs typeface="Arial" charset="0"/>
              </a:rPr>
              <a:t>Olteț</a:t>
            </a:r>
            <a:r>
              <a:rPr lang="en-US" sz="3200" dirty="0">
                <a:latin typeface="Arial" charset="0"/>
                <a:ea typeface="Arial" charset="0"/>
                <a:cs typeface="Arial" charset="0"/>
              </a:rPr>
              <a:t>, </a:t>
            </a:r>
            <a:r>
              <a:rPr lang="en-US" sz="3200" dirty="0" err="1">
                <a:latin typeface="Arial" charset="0"/>
                <a:ea typeface="Arial" charset="0"/>
                <a:cs typeface="Arial" charset="0"/>
              </a:rPr>
              <a:t>Galben</a:t>
            </a:r>
            <a:r>
              <a:rPr lang="en-US" sz="3200" dirty="0">
                <a:latin typeface="Arial" charset="0"/>
                <a:ea typeface="Arial" charset="0"/>
                <a:cs typeface="Arial" charset="0"/>
              </a:rPr>
              <a:t>, </a:t>
            </a:r>
            <a:r>
              <a:rPr lang="en-US" sz="3200" dirty="0" err="1">
                <a:latin typeface="Arial" charset="0"/>
                <a:ea typeface="Arial" charset="0"/>
                <a:cs typeface="Arial" charset="0"/>
              </a:rPr>
              <a:t>Gilort</a:t>
            </a:r>
            <a:r>
              <a:rPr lang="en-US" sz="3200" dirty="0">
                <a:latin typeface="Arial" charset="0"/>
                <a:ea typeface="Arial" charset="0"/>
                <a:cs typeface="Arial" charset="0"/>
              </a:rPr>
              <a:t>, </a:t>
            </a:r>
            <a:r>
              <a:rPr lang="en-US" sz="3200" dirty="0" err="1">
                <a:latin typeface="Arial" charset="0"/>
                <a:ea typeface="Arial" charset="0"/>
                <a:cs typeface="Arial" charset="0"/>
              </a:rPr>
              <a:t>Pociovaliștea</a:t>
            </a:r>
            <a:r>
              <a:rPr lang="en-US" sz="3200" dirty="0">
                <a:latin typeface="Arial" charset="0"/>
                <a:ea typeface="Arial" charset="0"/>
                <a:cs typeface="Arial" charset="0"/>
              </a:rPr>
              <a:t>, </a:t>
            </a:r>
            <a:r>
              <a:rPr lang="en-US" sz="3200" dirty="0" err="1">
                <a:latin typeface="Arial" charset="0"/>
                <a:ea typeface="Arial" charset="0"/>
                <a:cs typeface="Arial" charset="0"/>
              </a:rPr>
              <a:t>Aniniș</a:t>
            </a:r>
            <a:r>
              <a:rPr lang="en-US" sz="3200" dirty="0">
                <a:latin typeface="Arial" charset="0"/>
                <a:ea typeface="Arial" charset="0"/>
                <a:cs typeface="Arial" charset="0"/>
              </a:rPr>
              <a:t>, </a:t>
            </a:r>
            <a:r>
              <a:rPr lang="en-US" sz="3200" dirty="0" err="1">
                <a:latin typeface="Arial" charset="0"/>
                <a:ea typeface="Arial" charset="0"/>
                <a:cs typeface="Arial" charset="0"/>
              </a:rPr>
              <a:t>Radoș</a:t>
            </a:r>
            <a:r>
              <a:rPr lang="en-US" sz="3200" dirty="0">
                <a:latin typeface="Arial" charset="0"/>
                <a:ea typeface="Arial" charset="0"/>
                <a:cs typeface="Arial" charset="0"/>
              </a:rPr>
              <a:t>/</a:t>
            </a:r>
            <a:r>
              <a:rPr lang="en-US" sz="3200" dirty="0" err="1">
                <a:latin typeface="Arial" charset="0"/>
                <a:ea typeface="Arial" charset="0"/>
                <a:cs typeface="Arial" charset="0"/>
              </a:rPr>
              <a:t>Cărpiniș</a:t>
            </a:r>
            <a:r>
              <a:rPr lang="en-US" sz="3200" dirty="0">
                <a:latin typeface="Arial" charset="0"/>
                <a:ea typeface="Arial" charset="0"/>
                <a:cs typeface="Arial" charset="0"/>
              </a:rPr>
              <a:t>, </a:t>
            </a:r>
            <a:r>
              <a:rPr lang="en-US" sz="3200" dirty="0" err="1">
                <a:latin typeface="Arial" charset="0"/>
                <a:ea typeface="Arial" charset="0"/>
                <a:cs typeface="Arial" charset="0"/>
              </a:rPr>
              <a:t>Blahnița</a:t>
            </a:r>
            <a:r>
              <a:rPr lang="en-US" sz="3200" dirty="0">
                <a:latin typeface="Arial" charset="0"/>
                <a:ea typeface="Arial" charset="0"/>
                <a:cs typeface="Arial" charset="0"/>
              </a:rPr>
              <a:t> rivers. For the 7 watercourses, 51 sampling stations were established, located in the mountain and pre-mountain segments of the rivers. For the characterization of benthic macroinvertebrate communities, 12 sampling stations were established, located in the surface of the fish monitoring plots. The capture, inventory and monitoring of fish species was carried out by </a:t>
            </a:r>
            <a:r>
              <a:rPr lang="en-US" sz="3200" dirty="0" err="1">
                <a:latin typeface="Arial" charset="0"/>
                <a:ea typeface="Arial" charset="0"/>
                <a:cs typeface="Arial" charset="0"/>
              </a:rPr>
              <a:t>electronarcosis</a:t>
            </a:r>
            <a:r>
              <a:rPr lang="en-US" sz="3200" dirty="0">
                <a:latin typeface="Arial" charset="0"/>
                <a:ea typeface="Arial" charset="0"/>
                <a:cs typeface="Arial" charset="0"/>
              </a:rPr>
              <a:t>, on areas of 100 m2 of the riverbed, according to the standard SR EN 14 011 / 2003, "Water quality. Sampling of fish using electricity". Water quality was determined using the Hanna Instruments HI 83203 </a:t>
            </a:r>
            <a:r>
              <a:rPr lang="en-US" sz="3200" dirty="0" err="1">
                <a:latin typeface="Arial" charset="0"/>
                <a:ea typeface="Arial" charset="0"/>
                <a:cs typeface="Arial" charset="0"/>
              </a:rPr>
              <a:t>photocolorimeter</a:t>
            </a:r>
            <a:r>
              <a:rPr lang="en-US" sz="3200" dirty="0">
                <a:latin typeface="Arial" charset="0"/>
                <a:ea typeface="Arial" charset="0"/>
                <a:cs typeface="Arial" charset="0"/>
              </a:rPr>
              <a:t> and the Merck 1.111.51 portable field kit. To determine the physicochemical quality of the water, the following values ​​were recorded: dissolved oxygen concentration (mg/l O2), nitrite (mg/l〖NO〗_2^−), nitrate (mg/l NO_3^−), ammonium (mg/l〖NH〗_4^+), phosphate (mg/l〖PO〗_4^(−P)), water pH, total hardness (German degrees), carbonate hardness (German degrees), water temperature. Estimation of the abundance of benthic macroinvertebrates (gravimetric and numerical) was performed for 1 m2 areas of the </a:t>
            </a:r>
            <a:r>
              <a:rPr lang="en-US" sz="3200" dirty="0" smtClean="0">
                <a:latin typeface="Arial" charset="0"/>
                <a:ea typeface="Arial" charset="0"/>
                <a:cs typeface="Arial" charset="0"/>
              </a:rPr>
              <a:t>riverbeds</a:t>
            </a:r>
            <a:r>
              <a:rPr lang="ro-RO" sz="3200" dirty="0" smtClean="0">
                <a:latin typeface="Arial" charset="0"/>
                <a:ea typeface="Arial" charset="0"/>
                <a:cs typeface="Arial" charset="0"/>
              </a:rPr>
              <a:t>.</a:t>
            </a:r>
            <a:endParaRPr lang="ro-RO" sz="3200" dirty="0">
              <a:latin typeface="Arial" charset="0"/>
              <a:ea typeface="Arial" charset="0"/>
              <a:cs typeface="Arial" charset="0"/>
            </a:endParaRPr>
          </a:p>
        </p:txBody>
      </p:sp>
      <p:sp>
        <p:nvSpPr>
          <p:cNvPr id="22" name="TextBox 21"/>
          <p:cNvSpPr txBox="1"/>
          <p:nvPr/>
        </p:nvSpPr>
        <p:spPr>
          <a:xfrm>
            <a:off x="1847091" y="20360654"/>
            <a:ext cx="28821648" cy="13449836"/>
          </a:xfrm>
          <a:prstGeom prst="rect">
            <a:avLst/>
          </a:prstGeom>
          <a:noFill/>
        </p:spPr>
        <p:txBody>
          <a:bodyPr wrap="square" rtlCol="0">
            <a:spAutoFit/>
          </a:bodyPr>
          <a:lstStyle/>
          <a:p>
            <a:r>
              <a:rPr lang="ro-RO" sz="3600" b="1" dirty="0">
                <a:latin typeface="Arial" charset="0"/>
                <a:ea typeface="Arial" charset="0"/>
                <a:cs typeface="Arial" charset="0"/>
              </a:rPr>
              <a:t>RESULTS AND </a:t>
            </a:r>
            <a:r>
              <a:rPr lang="ro-RO" sz="3600" b="1" dirty="0" smtClean="0">
                <a:latin typeface="Arial" charset="0"/>
                <a:ea typeface="Arial" charset="0"/>
                <a:cs typeface="Arial" charset="0"/>
              </a:rPr>
              <a:t>DISCUSSION</a:t>
            </a:r>
          </a:p>
          <a:p>
            <a:pPr algn="just"/>
            <a:r>
              <a:rPr lang="en-US" sz="3200" dirty="0">
                <a:latin typeface="Arial" charset="0"/>
                <a:ea typeface="Arial" charset="0"/>
                <a:cs typeface="Arial" charset="0"/>
              </a:rPr>
              <a:t>The aquatic habitats in ROSCI 0128 are characteristic of the mountain area populated by the common trout (Salmo </a:t>
            </a:r>
            <a:r>
              <a:rPr lang="en-US" sz="3200" dirty="0" err="1">
                <a:latin typeface="Arial" charset="0"/>
                <a:ea typeface="Arial" charset="0"/>
                <a:cs typeface="Arial" charset="0"/>
              </a:rPr>
              <a:t>trutta</a:t>
            </a:r>
            <a:r>
              <a:rPr lang="en-US" sz="3200" dirty="0">
                <a:latin typeface="Arial" charset="0"/>
                <a:ea typeface="Arial" charset="0"/>
                <a:cs typeface="Arial" charset="0"/>
              </a:rPr>
              <a:t> (Linnaeus, 1758) as the dominant species, alongside which the blue </a:t>
            </a:r>
            <a:r>
              <a:rPr lang="en-US" sz="3200" dirty="0" err="1">
                <a:latin typeface="Arial" charset="0"/>
                <a:ea typeface="Arial" charset="0"/>
                <a:cs typeface="Arial" charset="0"/>
              </a:rPr>
              <a:t>barbel</a:t>
            </a:r>
            <a:r>
              <a:rPr lang="en-US" sz="3200" dirty="0">
                <a:latin typeface="Arial" charset="0"/>
                <a:ea typeface="Arial" charset="0"/>
                <a:cs typeface="Arial" charset="0"/>
              </a:rPr>
              <a:t>, </a:t>
            </a:r>
            <a:r>
              <a:rPr lang="en-US" sz="3200" dirty="0" err="1">
                <a:latin typeface="Arial" charset="0"/>
                <a:ea typeface="Arial" charset="0"/>
                <a:cs typeface="Arial" charset="0"/>
              </a:rPr>
              <a:t>Barbus</a:t>
            </a:r>
            <a:r>
              <a:rPr lang="en-US" sz="3200" dirty="0">
                <a:latin typeface="Arial" charset="0"/>
                <a:ea typeface="Arial" charset="0"/>
                <a:cs typeface="Arial" charset="0"/>
              </a:rPr>
              <a:t> </a:t>
            </a:r>
            <a:r>
              <a:rPr lang="en-US" sz="3200" dirty="0" err="1">
                <a:latin typeface="Arial" charset="0"/>
                <a:ea typeface="Arial" charset="0"/>
                <a:cs typeface="Arial" charset="0"/>
              </a:rPr>
              <a:t>petenyi</a:t>
            </a:r>
            <a:r>
              <a:rPr lang="en-US" sz="3200" dirty="0">
                <a:latin typeface="Arial" charset="0"/>
                <a:ea typeface="Arial" charset="0"/>
                <a:cs typeface="Arial" charset="0"/>
              </a:rPr>
              <a:t> (</a:t>
            </a:r>
            <a:r>
              <a:rPr lang="en-US" sz="3200" dirty="0" err="1">
                <a:latin typeface="Arial" charset="0"/>
                <a:ea typeface="Arial" charset="0"/>
                <a:cs typeface="Arial" charset="0"/>
              </a:rPr>
              <a:t>Heckel</a:t>
            </a:r>
            <a:r>
              <a:rPr lang="en-US" sz="3200" dirty="0">
                <a:latin typeface="Arial" charset="0"/>
                <a:ea typeface="Arial" charset="0"/>
                <a:cs typeface="Arial" charset="0"/>
              </a:rPr>
              <a:t>, 1847), the </a:t>
            </a:r>
            <a:r>
              <a:rPr lang="en-US" sz="3200" dirty="0" err="1">
                <a:latin typeface="Arial" charset="0"/>
                <a:ea typeface="Arial" charset="0"/>
                <a:cs typeface="Arial" charset="0"/>
              </a:rPr>
              <a:t>barbel</a:t>
            </a:r>
            <a:r>
              <a:rPr lang="en-US" sz="3200" dirty="0">
                <a:latin typeface="Arial" charset="0"/>
                <a:ea typeface="Arial" charset="0"/>
                <a:cs typeface="Arial" charset="0"/>
              </a:rPr>
              <a:t>, </a:t>
            </a:r>
            <a:r>
              <a:rPr lang="en-US" sz="3200" dirty="0" err="1">
                <a:latin typeface="Arial" charset="0"/>
                <a:ea typeface="Arial" charset="0"/>
                <a:cs typeface="Arial" charset="0"/>
              </a:rPr>
              <a:t>Phoxinus</a:t>
            </a:r>
            <a:r>
              <a:rPr lang="en-US" sz="3200" dirty="0">
                <a:latin typeface="Arial" charset="0"/>
                <a:ea typeface="Arial" charset="0"/>
                <a:cs typeface="Arial" charset="0"/>
              </a:rPr>
              <a:t> </a:t>
            </a:r>
            <a:r>
              <a:rPr lang="en-US" sz="3200" dirty="0" err="1">
                <a:latin typeface="Arial" charset="0"/>
                <a:ea typeface="Arial" charset="0"/>
                <a:cs typeface="Arial" charset="0"/>
              </a:rPr>
              <a:t>phoxinus</a:t>
            </a:r>
            <a:r>
              <a:rPr lang="en-US" sz="3200" dirty="0">
                <a:latin typeface="Arial" charset="0"/>
                <a:ea typeface="Arial" charset="0"/>
                <a:cs typeface="Arial" charset="0"/>
              </a:rPr>
              <a:t> (Linnaeus, 1758), and more rarely the mullet, </a:t>
            </a:r>
            <a:r>
              <a:rPr lang="en-US" sz="3200" dirty="0" err="1">
                <a:latin typeface="Arial" charset="0"/>
                <a:ea typeface="Arial" charset="0"/>
                <a:cs typeface="Arial" charset="0"/>
              </a:rPr>
              <a:t>Barbatula</a:t>
            </a:r>
            <a:r>
              <a:rPr lang="en-US" sz="3200" dirty="0">
                <a:latin typeface="Arial" charset="0"/>
                <a:ea typeface="Arial" charset="0"/>
                <a:cs typeface="Arial" charset="0"/>
              </a:rPr>
              <a:t> </a:t>
            </a:r>
            <a:r>
              <a:rPr lang="en-US" sz="3200" dirty="0" err="1">
                <a:latin typeface="Arial" charset="0"/>
                <a:ea typeface="Arial" charset="0"/>
                <a:cs typeface="Arial" charset="0"/>
              </a:rPr>
              <a:t>barbatula</a:t>
            </a:r>
            <a:r>
              <a:rPr lang="en-US" sz="3200" dirty="0">
                <a:latin typeface="Arial" charset="0"/>
                <a:ea typeface="Arial" charset="0"/>
                <a:cs typeface="Arial" charset="0"/>
              </a:rPr>
              <a:t> (Linnaeus, 1758) frequently appear. Towards the southern area of ​​the protected natural area, on short sections of the river, the blue </a:t>
            </a:r>
            <a:r>
              <a:rPr lang="en-US" sz="3200" dirty="0" err="1">
                <a:latin typeface="Arial" charset="0"/>
                <a:ea typeface="Arial" charset="0"/>
                <a:cs typeface="Arial" charset="0"/>
              </a:rPr>
              <a:t>barbel</a:t>
            </a:r>
            <a:r>
              <a:rPr lang="en-US" sz="3200" dirty="0">
                <a:latin typeface="Arial" charset="0"/>
                <a:ea typeface="Arial" charset="0"/>
                <a:cs typeface="Arial" charset="0"/>
              </a:rPr>
              <a:t> (</a:t>
            </a:r>
            <a:r>
              <a:rPr lang="en-US" sz="3200" dirty="0" err="1">
                <a:latin typeface="Arial" charset="0"/>
                <a:ea typeface="Arial" charset="0"/>
                <a:cs typeface="Arial" charset="0"/>
              </a:rPr>
              <a:t>Barbus</a:t>
            </a:r>
            <a:r>
              <a:rPr lang="en-US" sz="3200" dirty="0">
                <a:latin typeface="Arial" charset="0"/>
                <a:ea typeface="Arial" charset="0"/>
                <a:cs typeface="Arial" charset="0"/>
              </a:rPr>
              <a:t> </a:t>
            </a:r>
            <a:r>
              <a:rPr lang="en-US" sz="3200" dirty="0" err="1">
                <a:latin typeface="Arial" charset="0"/>
                <a:ea typeface="Arial" charset="0"/>
                <a:cs typeface="Arial" charset="0"/>
              </a:rPr>
              <a:t>petenyi</a:t>
            </a:r>
            <a:r>
              <a:rPr lang="en-US" sz="3200" dirty="0">
                <a:latin typeface="Arial" charset="0"/>
                <a:ea typeface="Arial" charset="0"/>
                <a:cs typeface="Arial" charset="0"/>
              </a:rPr>
              <a:t>, </a:t>
            </a:r>
            <a:r>
              <a:rPr lang="en-US" sz="3200" dirty="0" err="1">
                <a:latin typeface="Arial" charset="0"/>
                <a:ea typeface="Arial" charset="0"/>
                <a:cs typeface="Arial" charset="0"/>
              </a:rPr>
              <a:t>Heckel</a:t>
            </a:r>
            <a:r>
              <a:rPr lang="en-US" sz="3200" dirty="0">
                <a:latin typeface="Arial" charset="0"/>
                <a:ea typeface="Arial" charset="0"/>
                <a:cs typeface="Arial" charset="0"/>
              </a:rPr>
              <a:t>, 1847) and the large chub, </a:t>
            </a:r>
            <a:r>
              <a:rPr lang="en-US" sz="3200" dirty="0" err="1">
                <a:latin typeface="Arial" charset="0"/>
                <a:ea typeface="Arial" charset="0"/>
                <a:cs typeface="Arial" charset="0"/>
              </a:rPr>
              <a:t>Squalius</a:t>
            </a:r>
            <a:r>
              <a:rPr lang="en-US" sz="3200" dirty="0">
                <a:latin typeface="Arial" charset="0"/>
                <a:ea typeface="Arial" charset="0"/>
                <a:cs typeface="Arial" charset="0"/>
              </a:rPr>
              <a:t> (</a:t>
            </a:r>
            <a:r>
              <a:rPr lang="en-US" sz="3200" dirty="0" err="1">
                <a:latin typeface="Arial" charset="0"/>
                <a:ea typeface="Arial" charset="0"/>
                <a:cs typeface="Arial" charset="0"/>
              </a:rPr>
              <a:t>Leuciscus</a:t>
            </a:r>
            <a:r>
              <a:rPr lang="en-US" sz="3200" dirty="0">
                <a:latin typeface="Arial" charset="0"/>
                <a:ea typeface="Arial" charset="0"/>
                <a:cs typeface="Arial" charset="0"/>
              </a:rPr>
              <a:t>) </a:t>
            </a:r>
            <a:r>
              <a:rPr lang="en-US" sz="3200" dirty="0" err="1">
                <a:latin typeface="Arial" charset="0"/>
                <a:ea typeface="Arial" charset="0"/>
                <a:cs typeface="Arial" charset="0"/>
              </a:rPr>
              <a:t>cephalus</a:t>
            </a:r>
            <a:r>
              <a:rPr lang="en-US" sz="3200" dirty="0">
                <a:latin typeface="Arial" charset="0"/>
                <a:ea typeface="Arial" charset="0"/>
                <a:cs typeface="Arial" charset="0"/>
              </a:rPr>
              <a:t> (Linnaeus, 1758) appear with greater frequency, but also other species common to the aquatic habitats in the hill area, namely the bream, </a:t>
            </a:r>
            <a:r>
              <a:rPr lang="en-US" sz="3200" dirty="0" err="1">
                <a:latin typeface="Arial" charset="0"/>
                <a:ea typeface="Arial" charset="0"/>
                <a:cs typeface="Arial" charset="0"/>
              </a:rPr>
              <a:t>Alburnoides</a:t>
            </a:r>
            <a:r>
              <a:rPr lang="en-US" sz="3200" dirty="0">
                <a:latin typeface="Arial" charset="0"/>
                <a:ea typeface="Arial" charset="0"/>
                <a:cs typeface="Arial" charset="0"/>
              </a:rPr>
              <a:t> </a:t>
            </a:r>
            <a:r>
              <a:rPr lang="en-US" sz="3200" dirty="0" err="1">
                <a:latin typeface="Arial" charset="0"/>
                <a:ea typeface="Arial" charset="0"/>
                <a:cs typeface="Arial" charset="0"/>
              </a:rPr>
              <a:t>bipunctatus</a:t>
            </a:r>
            <a:r>
              <a:rPr lang="en-US" sz="3200" dirty="0">
                <a:latin typeface="Arial" charset="0"/>
                <a:ea typeface="Arial" charset="0"/>
                <a:cs typeface="Arial" charset="0"/>
              </a:rPr>
              <a:t> (Bloch, 1782) and the bream, </a:t>
            </a:r>
            <a:r>
              <a:rPr lang="en-US" sz="3200" dirty="0" err="1">
                <a:latin typeface="Arial" charset="0"/>
                <a:ea typeface="Arial" charset="0"/>
                <a:cs typeface="Arial" charset="0"/>
              </a:rPr>
              <a:t>Cobitis</a:t>
            </a:r>
            <a:r>
              <a:rPr lang="en-US" sz="3200" dirty="0">
                <a:latin typeface="Arial" charset="0"/>
                <a:ea typeface="Arial" charset="0"/>
                <a:cs typeface="Arial" charset="0"/>
              </a:rPr>
              <a:t> </a:t>
            </a:r>
            <a:r>
              <a:rPr lang="en-US" sz="3200" dirty="0" err="1">
                <a:latin typeface="Arial" charset="0"/>
                <a:ea typeface="Arial" charset="0"/>
                <a:cs typeface="Arial" charset="0"/>
              </a:rPr>
              <a:t>taenia</a:t>
            </a:r>
            <a:r>
              <a:rPr lang="en-US" sz="3200" dirty="0">
                <a:latin typeface="Arial" charset="0"/>
                <a:ea typeface="Arial" charset="0"/>
                <a:cs typeface="Arial" charset="0"/>
              </a:rPr>
              <a:t> (Linnaeus, 1758). During the During the study, 6 fish species were identified (Figure 1), the dominant one being the common trout, whose presence was identified in most of the sampling stations, with stable populations, with specimens of pre-reproductive age (juveniles) and reproductive age (adults). Among the fish species of conservation interest, the presence of the species of porcupine, </a:t>
            </a:r>
            <a:r>
              <a:rPr lang="en-US" sz="3200" dirty="0" err="1">
                <a:latin typeface="Arial" charset="0"/>
                <a:ea typeface="Arial" charset="0"/>
                <a:cs typeface="Arial" charset="0"/>
              </a:rPr>
              <a:t>Romanogobio</a:t>
            </a:r>
            <a:r>
              <a:rPr lang="en-US" sz="3200" dirty="0">
                <a:latin typeface="Arial" charset="0"/>
                <a:ea typeface="Arial" charset="0"/>
                <a:cs typeface="Arial" charset="0"/>
              </a:rPr>
              <a:t> </a:t>
            </a:r>
            <a:r>
              <a:rPr lang="en-US" sz="3200" dirty="0" err="1">
                <a:latin typeface="Arial" charset="0"/>
                <a:ea typeface="Arial" charset="0"/>
                <a:cs typeface="Arial" charset="0"/>
              </a:rPr>
              <a:t>uranoscopus</a:t>
            </a:r>
            <a:r>
              <a:rPr lang="en-US" sz="3200" dirty="0">
                <a:latin typeface="Arial" charset="0"/>
                <a:ea typeface="Arial" charset="0"/>
                <a:cs typeface="Arial" charset="0"/>
              </a:rPr>
              <a:t> (Agassiz, 1828) and the wrasse, </a:t>
            </a:r>
            <a:r>
              <a:rPr lang="en-US" sz="3200" dirty="0" err="1">
                <a:latin typeface="Arial" charset="0"/>
                <a:ea typeface="Arial" charset="0"/>
                <a:cs typeface="Arial" charset="0"/>
              </a:rPr>
              <a:t>Eudontomyzon</a:t>
            </a:r>
            <a:r>
              <a:rPr lang="en-US" sz="3200" dirty="0">
                <a:latin typeface="Arial" charset="0"/>
                <a:ea typeface="Arial" charset="0"/>
                <a:cs typeface="Arial" charset="0"/>
              </a:rPr>
              <a:t> </a:t>
            </a:r>
            <a:r>
              <a:rPr lang="en-US" sz="3200" dirty="0" err="1">
                <a:latin typeface="Arial" charset="0"/>
                <a:ea typeface="Arial" charset="0"/>
                <a:cs typeface="Arial" charset="0"/>
              </a:rPr>
              <a:t>mariae</a:t>
            </a:r>
            <a:r>
              <a:rPr lang="en-US" sz="3200" dirty="0">
                <a:latin typeface="Arial" charset="0"/>
                <a:ea typeface="Arial" charset="0"/>
                <a:cs typeface="Arial" charset="0"/>
              </a:rPr>
              <a:t> (Berg, 1931) was not confirmed in the investigated area. The study of the benthic macroinvertebrate communities revealed a reduced biological diversity, represented by species belonging to the orders </a:t>
            </a:r>
            <a:r>
              <a:rPr lang="en-US" sz="3200" dirty="0" err="1">
                <a:latin typeface="Arial" charset="0"/>
                <a:ea typeface="Arial" charset="0"/>
                <a:cs typeface="Arial" charset="0"/>
              </a:rPr>
              <a:t>Plecoptera</a:t>
            </a:r>
            <a:r>
              <a:rPr lang="en-US" sz="3200" dirty="0">
                <a:latin typeface="Arial" charset="0"/>
                <a:ea typeface="Arial" charset="0"/>
                <a:cs typeface="Arial" charset="0"/>
              </a:rPr>
              <a:t>, </a:t>
            </a:r>
            <a:r>
              <a:rPr lang="en-US" sz="3200" dirty="0" err="1">
                <a:latin typeface="Arial" charset="0"/>
                <a:ea typeface="Arial" charset="0"/>
                <a:cs typeface="Arial" charset="0"/>
              </a:rPr>
              <a:t>Trichoptera</a:t>
            </a:r>
            <a:r>
              <a:rPr lang="en-US" sz="3200" dirty="0">
                <a:latin typeface="Arial" charset="0"/>
                <a:ea typeface="Arial" charset="0"/>
                <a:cs typeface="Arial" charset="0"/>
              </a:rPr>
              <a:t> and </a:t>
            </a:r>
            <a:r>
              <a:rPr lang="en-US" sz="3200" dirty="0" err="1">
                <a:latin typeface="Arial" charset="0"/>
                <a:ea typeface="Arial" charset="0"/>
                <a:cs typeface="Arial" charset="0"/>
              </a:rPr>
              <a:t>Ephemeroptera</a:t>
            </a:r>
            <a:r>
              <a:rPr lang="en-US" sz="3200" dirty="0">
                <a:latin typeface="Arial" charset="0"/>
                <a:ea typeface="Arial" charset="0"/>
                <a:cs typeface="Arial" charset="0"/>
              </a:rPr>
              <a:t> (Figure 2) along with a small number of species and individuals belonging to the orders </a:t>
            </a:r>
            <a:r>
              <a:rPr lang="en-US" sz="3200" dirty="0" err="1">
                <a:latin typeface="Arial" charset="0"/>
                <a:ea typeface="Arial" charset="0"/>
                <a:cs typeface="Arial" charset="0"/>
              </a:rPr>
              <a:t>Diptera</a:t>
            </a:r>
            <a:r>
              <a:rPr lang="en-US" sz="3200" dirty="0">
                <a:latin typeface="Arial" charset="0"/>
                <a:ea typeface="Arial" charset="0"/>
                <a:cs typeface="Arial" charset="0"/>
              </a:rPr>
              <a:t>, </a:t>
            </a:r>
            <a:r>
              <a:rPr lang="en-US" sz="3200" dirty="0" err="1">
                <a:latin typeface="Arial" charset="0"/>
                <a:ea typeface="Arial" charset="0"/>
                <a:cs typeface="Arial" charset="0"/>
              </a:rPr>
              <a:t>Coleoptera</a:t>
            </a:r>
            <a:r>
              <a:rPr lang="en-US" sz="3200" dirty="0">
                <a:latin typeface="Arial" charset="0"/>
                <a:ea typeface="Arial" charset="0"/>
                <a:cs typeface="Arial" charset="0"/>
              </a:rPr>
              <a:t>, </a:t>
            </a:r>
            <a:r>
              <a:rPr lang="en-US" sz="3200" dirty="0" err="1">
                <a:latin typeface="Arial" charset="0"/>
                <a:ea typeface="Arial" charset="0"/>
                <a:cs typeface="Arial" charset="0"/>
              </a:rPr>
              <a:t>Amphipoda</a:t>
            </a:r>
            <a:r>
              <a:rPr lang="en-US" sz="3200" dirty="0">
                <a:latin typeface="Arial" charset="0"/>
                <a:ea typeface="Arial" charset="0"/>
                <a:cs typeface="Arial" charset="0"/>
              </a:rPr>
              <a:t> and the group of Worms (</a:t>
            </a:r>
            <a:r>
              <a:rPr lang="en-US" sz="3200" dirty="0" err="1">
                <a:latin typeface="Arial" charset="0"/>
                <a:ea typeface="Arial" charset="0"/>
                <a:cs typeface="Arial" charset="0"/>
              </a:rPr>
              <a:t>Plathelminthes</a:t>
            </a:r>
            <a:r>
              <a:rPr lang="en-US" sz="3200" dirty="0">
                <a:latin typeface="Arial" charset="0"/>
                <a:ea typeface="Arial" charset="0"/>
                <a:cs typeface="Arial" charset="0"/>
              </a:rPr>
              <a:t> and </a:t>
            </a:r>
            <a:r>
              <a:rPr lang="en-US" sz="3200" dirty="0" err="1">
                <a:latin typeface="Arial" charset="0"/>
                <a:ea typeface="Arial" charset="0"/>
                <a:cs typeface="Arial" charset="0"/>
              </a:rPr>
              <a:t>Nemathelminthes</a:t>
            </a:r>
            <a:r>
              <a:rPr lang="en-US" sz="3200" dirty="0">
                <a:latin typeface="Arial" charset="0"/>
                <a:ea typeface="Arial" charset="0"/>
                <a:cs typeface="Arial" charset="0"/>
              </a:rPr>
              <a:t> – </a:t>
            </a:r>
            <a:r>
              <a:rPr lang="en-US" sz="3200" dirty="0" err="1">
                <a:latin typeface="Arial" charset="0"/>
                <a:ea typeface="Arial" charset="0"/>
                <a:cs typeface="Arial" charset="0"/>
              </a:rPr>
              <a:t>Oligochaeta</a:t>
            </a:r>
            <a:r>
              <a:rPr lang="en-US" sz="3200" dirty="0">
                <a:latin typeface="Arial" charset="0"/>
                <a:ea typeface="Arial" charset="0"/>
                <a:cs typeface="Arial" charset="0"/>
              </a:rPr>
              <a:t>).The analysis of the results indicates a higher gravimetric abundance of invertebrates in the case of </a:t>
            </a:r>
            <a:r>
              <a:rPr lang="en-US" sz="3200" dirty="0" err="1">
                <a:latin typeface="Arial" charset="0"/>
                <a:ea typeface="Arial" charset="0"/>
                <a:cs typeface="Arial" charset="0"/>
              </a:rPr>
              <a:t>Olteț</a:t>
            </a:r>
            <a:r>
              <a:rPr lang="en-US" sz="3200" dirty="0">
                <a:latin typeface="Arial" charset="0"/>
                <a:ea typeface="Arial" charset="0"/>
                <a:cs typeface="Arial" charset="0"/>
              </a:rPr>
              <a:t>, </a:t>
            </a:r>
            <a:r>
              <a:rPr lang="en-US" sz="3200" dirty="0" err="1">
                <a:latin typeface="Arial" charset="0"/>
                <a:ea typeface="Arial" charset="0"/>
                <a:cs typeface="Arial" charset="0"/>
              </a:rPr>
              <a:t>Galben</a:t>
            </a:r>
            <a:r>
              <a:rPr lang="en-US" sz="3200" dirty="0">
                <a:latin typeface="Arial" charset="0"/>
                <a:ea typeface="Arial" charset="0"/>
                <a:cs typeface="Arial" charset="0"/>
              </a:rPr>
              <a:t> and </a:t>
            </a:r>
            <a:r>
              <a:rPr lang="en-US" sz="3200" dirty="0" err="1">
                <a:latin typeface="Arial" charset="0"/>
                <a:ea typeface="Arial" charset="0"/>
                <a:cs typeface="Arial" charset="0"/>
              </a:rPr>
              <a:t>Blahnița</a:t>
            </a:r>
            <a:r>
              <a:rPr lang="en-US" sz="3200" dirty="0">
                <a:latin typeface="Arial" charset="0"/>
                <a:ea typeface="Arial" charset="0"/>
                <a:cs typeface="Arial" charset="0"/>
              </a:rPr>
              <a:t> rivers, and quite low for the </a:t>
            </a:r>
            <a:r>
              <a:rPr lang="en-US" sz="3200" dirty="0" err="1">
                <a:latin typeface="Arial" charset="0"/>
                <a:ea typeface="Arial" charset="0"/>
                <a:cs typeface="Arial" charset="0"/>
              </a:rPr>
              <a:t>Aniniș</a:t>
            </a:r>
            <a:r>
              <a:rPr lang="en-US" sz="3200" dirty="0">
                <a:latin typeface="Arial" charset="0"/>
                <a:ea typeface="Arial" charset="0"/>
                <a:cs typeface="Arial" charset="0"/>
              </a:rPr>
              <a:t> and </a:t>
            </a:r>
            <a:r>
              <a:rPr lang="en-US" sz="3200" dirty="0" err="1">
                <a:latin typeface="Arial" charset="0"/>
                <a:ea typeface="Arial" charset="0"/>
                <a:cs typeface="Arial" charset="0"/>
              </a:rPr>
              <a:t>Cărpiniș</a:t>
            </a:r>
            <a:r>
              <a:rPr lang="en-US" sz="3200" dirty="0">
                <a:latin typeface="Arial" charset="0"/>
                <a:ea typeface="Arial" charset="0"/>
                <a:cs typeface="Arial" charset="0"/>
              </a:rPr>
              <a:t> rivers. Determination of the values ​​of the main </a:t>
            </a:r>
            <a:r>
              <a:rPr lang="en-US" sz="3200" dirty="0" err="1">
                <a:latin typeface="Arial" charset="0"/>
                <a:ea typeface="Arial" charset="0"/>
                <a:cs typeface="Arial" charset="0"/>
              </a:rPr>
              <a:t>physico</a:t>
            </a:r>
            <a:r>
              <a:rPr lang="en-US" sz="3200" dirty="0">
                <a:latin typeface="Arial" charset="0"/>
                <a:ea typeface="Arial" charset="0"/>
                <a:cs typeface="Arial" charset="0"/>
              </a:rPr>
              <a:t>-chemical parameters of the water that condition the survival of aquatic organisms shows that they are corresponding to mountain waters populated by salmonids (Figure 3</a:t>
            </a:r>
            <a:r>
              <a:rPr lang="en-US" sz="3200" dirty="0" smtClean="0">
                <a:latin typeface="Arial" charset="0"/>
                <a:ea typeface="Arial" charset="0"/>
                <a:cs typeface="Arial" charset="0"/>
              </a:rPr>
              <a:t>).</a:t>
            </a:r>
            <a:endParaRPr lang="ro-RO" sz="3200" dirty="0" smtClean="0">
              <a:latin typeface="Arial" charset="0"/>
              <a:ea typeface="Arial" charset="0"/>
              <a:cs typeface="Arial" charset="0"/>
            </a:endParaRPr>
          </a:p>
          <a:p>
            <a:endParaRPr lang="ro-RO" sz="3200" b="1" dirty="0" smtClean="0">
              <a:latin typeface="Arial" charset="0"/>
              <a:ea typeface="Arial" charset="0"/>
              <a:cs typeface="Arial" charset="0"/>
            </a:endParaRPr>
          </a:p>
          <a:p>
            <a:endParaRPr lang="ro-RO" sz="3200" b="1" dirty="0" smtClean="0">
              <a:latin typeface="Arial" charset="0"/>
              <a:ea typeface="Arial" charset="0"/>
              <a:cs typeface="Arial" charset="0"/>
            </a:endParaRPr>
          </a:p>
          <a:p>
            <a:endParaRPr lang="ro-RO" sz="3200" b="1" dirty="0" smtClean="0">
              <a:latin typeface="Arial" charset="0"/>
              <a:ea typeface="Arial" charset="0"/>
              <a:cs typeface="Arial" charset="0"/>
            </a:endParaRPr>
          </a:p>
          <a:p>
            <a:endParaRPr lang="ro-RO" sz="3200" b="1" dirty="0">
              <a:latin typeface="Arial" charset="0"/>
              <a:ea typeface="Arial" charset="0"/>
              <a:cs typeface="Arial" charset="0"/>
            </a:endParaRPr>
          </a:p>
          <a:p>
            <a:endParaRPr lang="ro-RO" sz="3200" b="1" dirty="0" smtClean="0">
              <a:latin typeface="Arial" charset="0"/>
              <a:ea typeface="Arial" charset="0"/>
              <a:cs typeface="Arial" charset="0"/>
            </a:endParaRPr>
          </a:p>
          <a:p>
            <a:endParaRPr lang="ro-RO" sz="3200" b="1" dirty="0">
              <a:latin typeface="Arial" charset="0"/>
              <a:ea typeface="Arial" charset="0"/>
              <a:cs typeface="Arial" charset="0"/>
            </a:endParaRPr>
          </a:p>
          <a:p>
            <a:endParaRPr lang="ro-RO" sz="3200" b="1" dirty="0" smtClean="0">
              <a:latin typeface="Arial" charset="0"/>
              <a:ea typeface="Arial" charset="0"/>
              <a:cs typeface="Arial" charset="0"/>
            </a:endParaRPr>
          </a:p>
          <a:p>
            <a:endParaRPr lang="ro-RO" sz="3200" b="1" dirty="0">
              <a:latin typeface="Arial" charset="0"/>
              <a:ea typeface="Arial" charset="0"/>
              <a:cs typeface="Arial" charset="0"/>
            </a:endParaRPr>
          </a:p>
          <a:p>
            <a:endParaRPr lang="ro-RO" sz="3200" b="1" dirty="0" smtClean="0">
              <a:latin typeface="Arial" charset="0"/>
              <a:ea typeface="Arial" charset="0"/>
              <a:cs typeface="Arial" charset="0"/>
            </a:endParaRPr>
          </a:p>
          <a:p>
            <a:endParaRPr lang="ro-RO" sz="3200" b="1" dirty="0">
              <a:latin typeface="Arial" charset="0"/>
              <a:ea typeface="Arial" charset="0"/>
              <a:cs typeface="Arial" charset="0"/>
            </a:endParaRPr>
          </a:p>
          <a:p>
            <a:endParaRPr lang="ro-RO" sz="3200" b="1" dirty="0">
              <a:latin typeface="Arial" charset="0"/>
              <a:ea typeface="Arial" charset="0"/>
              <a:cs typeface="Arial" charset="0"/>
            </a:endParaRPr>
          </a:p>
          <a:p>
            <a:r>
              <a:rPr lang="ro-RO" sz="3200" dirty="0" smtClean="0">
                <a:latin typeface="Arial" charset="0"/>
                <a:ea typeface="Arial" charset="0"/>
                <a:cs typeface="Arial" charset="0"/>
              </a:rPr>
              <a:t>Fig. 1 </a:t>
            </a:r>
            <a:r>
              <a:rPr lang="en-US" sz="3200" dirty="0">
                <a:latin typeface="Arial" charset="0"/>
                <a:ea typeface="Arial" charset="0"/>
                <a:cs typeface="Arial" charset="0"/>
              </a:rPr>
              <a:t>Fish identified in the investigated </a:t>
            </a:r>
            <a:r>
              <a:rPr lang="en-US" sz="3200" dirty="0" smtClean="0">
                <a:latin typeface="Arial" charset="0"/>
                <a:ea typeface="Arial" charset="0"/>
                <a:cs typeface="Arial" charset="0"/>
              </a:rPr>
              <a:t>rivers</a:t>
            </a:r>
            <a:r>
              <a:rPr lang="ro-RO" sz="3200" dirty="0" smtClean="0">
                <a:latin typeface="Arial" charset="0"/>
                <a:ea typeface="Arial" charset="0"/>
                <a:cs typeface="Arial" charset="0"/>
              </a:rPr>
              <a:t>      Fig. </a:t>
            </a:r>
            <a:r>
              <a:rPr lang="ro-RO" sz="3200" dirty="0">
                <a:latin typeface="Arial" charset="0"/>
                <a:ea typeface="Arial" charset="0"/>
                <a:cs typeface="Arial" charset="0"/>
              </a:rPr>
              <a:t>2. Macroinvertebrates identified in </a:t>
            </a:r>
            <a:r>
              <a:rPr lang="ro-RO" sz="3200" dirty="0" smtClean="0">
                <a:latin typeface="Arial" charset="0"/>
                <a:ea typeface="Arial" charset="0"/>
                <a:cs typeface="Arial" charset="0"/>
              </a:rPr>
              <a:t>rivers          Fig. 3</a:t>
            </a:r>
            <a:r>
              <a:rPr lang="ro-RO" sz="3200" dirty="0">
                <a:latin typeface="Arial" charset="0"/>
                <a:ea typeface="Arial" charset="0"/>
                <a:cs typeface="Arial" charset="0"/>
              </a:rPr>
              <a:t>. Water parameter values, at sampling stations</a:t>
            </a:r>
            <a:endParaRPr lang="ro-RO" sz="3200" dirty="0" smtClean="0">
              <a:latin typeface="Arial" charset="0"/>
              <a:ea typeface="Arial" charset="0"/>
              <a:cs typeface="Arial" charset="0"/>
            </a:endParaRPr>
          </a:p>
        </p:txBody>
      </p:sp>
      <p:sp>
        <p:nvSpPr>
          <p:cNvPr id="23" name="TextBox 22"/>
          <p:cNvSpPr txBox="1"/>
          <p:nvPr/>
        </p:nvSpPr>
        <p:spPr>
          <a:xfrm>
            <a:off x="1694608" y="33975458"/>
            <a:ext cx="28359198" cy="3170099"/>
          </a:xfrm>
          <a:prstGeom prst="rect">
            <a:avLst/>
          </a:prstGeom>
          <a:noFill/>
        </p:spPr>
        <p:txBody>
          <a:bodyPr wrap="square" rtlCol="0">
            <a:spAutoFit/>
          </a:bodyPr>
          <a:lstStyle/>
          <a:p>
            <a:r>
              <a:rPr lang="ro-RO" sz="4000" b="1" dirty="0" smtClean="0">
                <a:latin typeface="Arial" charset="0"/>
                <a:ea typeface="Arial" charset="0"/>
                <a:cs typeface="Arial" charset="0"/>
              </a:rPr>
              <a:t>CONCLUSIONS</a:t>
            </a:r>
          </a:p>
          <a:p>
            <a:pPr algn="just"/>
            <a:r>
              <a:rPr lang="en-US" sz="3200" dirty="0">
                <a:latin typeface="Arial" charset="0"/>
                <a:ea typeface="Arial" charset="0"/>
                <a:cs typeface="Arial" charset="0"/>
              </a:rPr>
              <a:t>The results of the study identified the presence of 6 fish species, only one with protection status, </a:t>
            </a:r>
            <a:r>
              <a:rPr lang="en-US" sz="3200" dirty="0" err="1">
                <a:latin typeface="Arial" charset="0"/>
                <a:ea typeface="Arial" charset="0"/>
                <a:cs typeface="Arial" charset="0"/>
              </a:rPr>
              <a:t>Barbus</a:t>
            </a:r>
            <a:r>
              <a:rPr lang="en-US" sz="3200" dirty="0">
                <a:latin typeface="Arial" charset="0"/>
                <a:ea typeface="Arial" charset="0"/>
                <a:cs typeface="Arial" charset="0"/>
              </a:rPr>
              <a:t> </a:t>
            </a:r>
            <a:r>
              <a:rPr lang="en-US" sz="3200" dirty="0" err="1">
                <a:latin typeface="Arial" charset="0"/>
                <a:ea typeface="Arial" charset="0"/>
                <a:cs typeface="Arial" charset="0"/>
              </a:rPr>
              <a:t>petenyi</a:t>
            </a:r>
            <a:r>
              <a:rPr lang="en-US" sz="3200" dirty="0">
                <a:latin typeface="Arial" charset="0"/>
                <a:ea typeface="Arial" charset="0"/>
                <a:cs typeface="Arial" charset="0"/>
              </a:rPr>
              <a:t> (Haeckel, 1847). The macroinvertebrate communities are mainly represented by </a:t>
            </a:r>
            <a:r>
              <a:rPr lang="en-US" sz="3200" dirty="0" err="1">
                <a:latin typeface="Arial" charset="0"/>
                <a:ea typeface="Arial" charset="0"/>
                <a:cs typeface="Arial" charset="0"/>
              </a:rPr>
              <a:t>plecoptera</a:t>
            </a:r>
            <a:r>
              <a:rPr lang="en-US" sz="3200" dirty="0">
                <a:latin typeface="Arial" charset="0"/>
                <a:ea typeface="Arial" charset="0"/>
                <a:cs typeface="Arial" charset="0"/>
              </a:rPr>
              <a:t>, </a:t>
            </a:r>
            <a:r>
              <a:rPr lang="en-US" sz="3200" dirty="0" err="1">
                <a:latin typeface="Arial" charset="0"/>
                <a:ea typeface="Arial" charset="0"/>
                <a:cs typeface="Arial" charset="0"/>
              </a:rPr>
              <a:t>trichoptera</a:t>
            </a:r>
            <a:r>
              <a:rPr lang="en-US" sz="3200" dirty="0">
                <a:latin typeface="Arial" charset="0"/>
                <a:ea typeface="Arial" charset="0"/>
                <a:cs typeface="Arial" charset="0"/>
              </a:rPr>
              <a:t> and </a:t>
            </a:r>
            <a:r>
              <a:rPr lang="en-US" sz="3200" dirty="0" err="1">
                <a:latin typeface="Arial" charset="0"/>
                <a:ea typeface="Arial" charset="0"/>
                <a:cs typeface="Arial" charset="0"/>
              </a:rPr>
              <a:t>ephemeroptera</a:t>
            </a:r>
            <a:r>
              <a:rPr lang="en-US" sz="3200" dirty="0">
                <a:latin typeface="Arial" charset="0"/>
                <a:ea typeface="Arial" charset="0"/>
                <a:cs typeface="Arial" charset="0"/>
              </a:rPr>
              <a:t>, with low abundance. The quality of the river water corresponds to the quality criteria for mountain rivers. The anthropogenic impact is strong on fish populations and consists of modifying the characteristics of the flow by damming and capturing flows, regulating and channeling the streams in inhabited areas, arranging bottom thresholds, damming the streams for the capture of drinking </a:t>
            </a:r>
            <a:r>
              <a:rPr lang="en-US" sz="3200" dirty="0" smtClean="0">
                <a:latin typeface="Arial" charset="0"/>
                <a:ea typeface="Arial" charset="0"/>
                <a:cs typeface="Arial" charset="0"/>
              </a:rPr>
              <a:t>water</a:t>
            </a:r>
            <a:r>
              <a:rPr lang="ro-RO" sz="3200" dirty="0" smtClean="0">
                <a:latin typeface="Arial" charset="0"/>
                <a:ea typeface="Arial" charset="0"/>
                <a:cs typeface="Arial" charset="0"/>
              </a:rPr>
              <a:t>.</a:t>
            </a:r>
            <a:endParaRPr lang="ro-RO" sz="3200" dirty="0">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en-US" sz="6000" b="1" dirty="0">
                <a:latin typeface="Arial Black" panose="020B0A04020102020204" pitchFamily="34" charset="0"/>
              </a:rPr>
              <a:t>The 5th Edition of the Annual Conference</a:t>
            </a:r>
          </a:p>
          <a:p>
            <a:pPr algn="ctr"/>
            <a:r>
              <a:rPr lang="en-US" sz="6000" b="1" dirty="0">
                <a:latin typeface="Arial Black" panose="020B0A04020102020204" pitchFamily="34" charset="0"/>
              </a:rPr>
              <a:t>“Romanian agricultural and forestry research: achievements and </a:t>
            </a:r>
            <a:r>
              <a:rPr lang="en-US" sz="6000" b="1" dirty="0" err="1">
                <a:latin typeface="Arial Black" panose="020B0A04020102020204" pitchFamily="34" charset="0"/>
              </a:rPr>
              <a:t>prospectives</a:t>
            </a:r>
            <a:r>
              <a:rPr lang="en-US" sz="6000" b="1" dirty="0">
                <a:latin typeface="Arial Black" panose="020B0A04020102020204" pitchFamily="34" charset="0"/>
              </a:rPr>
              <a:t>” </a:t>
            </a:r>
            <a:endParaRPr lang="ro-RO" sz="6000" b="1" dirty="0" smtClean="0">
              <a:latin typeface="Arial Black" panose="020B0A04020102020204" pitchFamily="34" charset="0"/>
            </a:endParaRPr>
          </a:p>
          <a:p>
            <a:pPr algn="ctr"/>
            <a:r>
              <a:rPr lang="en-US" sz="6000" b="1" dirty="0" smtClean="0">
                <a:latin typeface="Arial Black" panose="020B0A04020102020204" pitchFamily="34" charset="0"/>
              </a:rPr>
              <a:t>May </a:t>
            </a:r>
            <a:r>
              <a:rPr lang="en-US" sz="6000" b="1" dirty="0">
                <a:latin typeface="Arial Black" panose="020B0A04020102020204" pitchFamily="34" charset="0"/>
              </a:rPr>
              <a:t>28, 2026</a:t>
            </a:r>
          </a:p>
          <a:p>
            <a:endParaRPr lang="en-US" sz="6000" dirty="0"/>
          </a:p>
        </p:txBody>
      </p:sp>
      <p:sp>
        <p:nvSpPr>
          <p:cNvPr id="16" name="TextBox 15"/>
          <p:cNvSpPr txBox="1"/>
          <p:nvPr/>
        </p:nvSpPr>
        <p:spPr>
          <a:xfrm>
            <a:off x="27651456" y="1684421"/>
            <a:ext cx="3017282" cy="3662541"/>
          </a:xfrm>
          <a:prstGeom prst="rect">
            <a:avLst/>
          </a:prstGeom>
          <a:noFill/>
        </p:spPr>
        <p:txBody>
          <a:bodyPr wrap="square" rtlCol="0">
            <a:spAutoFit/>
          </a:bodyPr>
          <a:lstStyle/>
          <a:p>
            <a:endParaRPr lang="ro-RO" sz="4000" dirty="0" smtClean="0"/>
          </a:p>
          <a:p>
            <a:endParaRPr lang="ro-RO" sz="4800" dirty="0" smtClean="0"/>
          </a:p>
          <a:p>
            <a:endParaRPr lang="ro-RO" sz="4800" dirty="0"/>
          </a:p>
          <a:p>
            <a:endParaRPr lang="ro-RO" sz="4800" dirty="0" smtClean="0"/>
          </a:p>
          <a:p>
            <a:endParaRPr lang="en-US" sz="48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27" name="Picture 26"/>
          <p:cNvPicPr>
            <a:picLocks noChangeAspect="1"/>
          </p:cNvPicPr>
          <p:nvPr/>
        </p:nvPicPr>
        <p:blipFill>
          <a:blip r:embed="rId3"/>
          <a:stretch>
            <a:fillRect/>
          </a:stretch>
        </p:blipFill>
        <p:spPr>
          <a:xfrm>
            <a:off x="26024492" y="1257414"/>
            <a:ext cx="5203669" cy="3630049"/>
          </a:xfrm>
          <a:prstGeom prst="rect">
            <a:avLst/>
          </a:prstGeom>
        </p:spPr>
      </p:pic>
      <p:pic>
        <p:nvPicPr>
          <p:cNvPr id="2" name="Picture 1"/>
          <p:cNvPicPr>
            <a:picLocks noChangeAspect="1"/>
          </p:cNvPicPr>
          <p:nvPr/>
        </p:nvPicPr>
        <p:blipFill>
          <a:blip r:embed="rId4"/>
          <a:stretch>
            <a:fillRect/>
          </a:stretch>
        </p:blipFill>
        <p:spPr>
          <a:xfrm>
            <a:off x="2014568" y="28094497"/>
            <a:ext cx="8309568" cy="4102964"/>
          </a:xfrm>
          <a:prstGeom prst="rect">
            <a:avLst/>
          </a:prstGeom>
        </p:spPr>
      </p:pic>
      <p:pic>
        <p:nvPicPr>
          <p:cNvPr id="3" name="Picture 2"/>
          <p:cNvPicPr>
            <a:picLocks noChangeAspect="1"/>
          </p:cNvPicPr>
          <p:nvPr/>
        </p:nvPicPr>
        <p:blipFill>
          <a:blip r:embed="rId5"/>
          <a:stretch>
            <a:fillRect/>
          </a:stretch>
        </p:blipFill>
        <p:spPr>
          <a:xfrm>
            <a:off x="10661189" y="27792178"/>
            <a:ext cx="8774021" cy="5068223"/>
          </a:xfrm>
          <a:prstGeom prst="rect">
            <a:avLst/>
          </a:prstGeom>
        </p:spPr>
      </p:pic>
      <p:pic>
        <p:nvPicPr>
          <p:cNvPr id="4" name="Picture 3"/>
          <p:cNvPicPr>
            <a:picLocks noChangeAspect="1"/>
          </p:cNvPicPr>
          <p:nvPr/>
        </p:nvPicPr>
        <p:blipFill>
          <a:blip r:embed="rId6"/>
          <a:stretch>
            <a:fillRect/>
          </a:stretch>
        </p:blipFill>
        <p:spPr>
          <a:xfrm>
            <a:off x="19810821" y="27409141"/>
            <a:ext cx="10857917" cy="5789933"/>
          </a:xfrm>
          <a:prstGeom prst="rect">
            <a:avLst/>
          </a:prstGeom>
        </p:spPr>
      </p:pic>
    </p:spTree>
    <p:extLst>
      <p:ext uri="{BB962C8B-B14F-4D97-AF65-F5344CB8AC3E}">
        <p14:creationId xmlns:p14="http://schemas.microsoft.com/office/powerpoint/2010/main" val="22605471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1312</TotalTime>
  <Words>2327</Words>
  <Application>Microsoft Office PowerPoint</Application>
  <PresentationFormat>Custom</PresentationFormat>
  <Paragraphs>623</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Arial Black</vt:lpstr>
      <vt:lpstr>Calibri</vt:lpstr>
      <vt:lpstr>Calibri Light</vt:lpstr>
      <vt:lpstr>Cambria Math</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Ioana</cp:lastModifiedBy>
  <cp:revision>187</cp:revision>
  <cp:lastPrinted>2020-03-30T08:43:16Z</cp:lastPrinted>
  <dcterms:created xsi:type="dcterms:W3CDTF">2015-08-26T05:25:30Z</dcterms:created>
  <dcterms:modified xsi:type="dcterms:W3CDTF">2026-05-27T05:43:28Z</dcterms:modified>
</cp:coreProperties>
</file>